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06"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7" r:id="rId44"/>
    <p:sldId id="297" r:id="rId45"/>
    <p:sldId id="298" r:id="rId46"/>
    <p:sldId id="299" r:id="rId47"/>
    <p:sldId id="300" r:id="rId48"/>
    <p:sldId id="301" r:id="rId49"/>
    <p:sldId id="302" r:id="rId50"/>
    <p:sldId id="303" r:id="rId51"/>
    <p:sldId id="304" r:id="rId52"/>
    <p:sldId id="305" r:id="rId53"/>
    <p:sldId id="308" r:id="rId54"/>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1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9E8C76D-CFDC-C558-EAAF-240AEC7E7F4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GB" altLang="en-US"/>
          </a:p>
        </p:txBody>
      </p:sp>
      <p:sp>
        <p:nvSpPr>
          <p:cNvPr id="57347" name="Rectangle 3">
            <a:extLst>
              <a:ext uri="{FF2B5EF4-FFF2-40B4-BE49-F238E27FC236}">
                <a16:creationId xmlns:a16="http://schemas.microsoft.com/office/drawing/2014/main" id="{2A764860-EBF0-7B9E-0A5A-06411F94D4E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GB" altLang="en-US"/>
          </a:p>
        </p:txBody>
      </p:sp>
      <p:sp>
        <p:nvSpPr>
          <p:cNvPr id="57348" name="Rectangle 4">
            <a:extLst>
              <a:ext uri="{FF2B5EF4-FFF2-40B4-BE49-F238E27FC236}">
                <a16:creationId xmlns:a16="http://schemas.microsoft.com/office/drawing/2014/main" id="{0A5B37E7-E746-E8E0-710D-3CDE75B19E1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685F0A09-75D0-EA39-4956-E85E5CB19D4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7350" name="Rectangle 6">
            <a:extLst>
              <a:ext uri="{FF2B5EF4-FFF2-40B4-BE49-F238E27FC236}">
                <a16:creationId xmlns:a16="http://schemas.microsoft.com/office/drawing/2014/main" id="{AA25C3DA-FD35-61AB-801B-64652C297F1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GB" altLang="en-US"/>
          </a:p>
        </p:txBody>
      </p:sp>
      <p:sp>
        <p:nvSpPr>
          <p:cNvPr id="57351" name="Rectangle 7">
            <a:extLst>
              <a:ext uri="{FF2B5EF4-FFF2-40B4-BE49-F238E27FC236}">
                <a16:creationId xmlns:a16="http://schemas.microsoft.com/office/drawing/2014/main" id="{3239E346-099D-466F-3D0A-1E2AECA6B4C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DBB35BAD-F64E-4596-ACDA-BACDA3DAF0A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15B64B7-FD9D-A3C2-E998-C431452CA5BA}"/>
              </a:ext>
            </a:extLst>
          </p:cNvPr>
          <p:cNvSpPr>
            <a:spLocks noGrp="1" noChangeArrowheads="1"/>
          </p:cNvSpPr>
          <p:nvPr>
            <p:ph type="sldNum" sz="quarter" idx="5"/>
          </p:nvPr>
        </p:nvSpPr>
        <p:spPr>
          <a:ln/>
        </p:spPr>
        <p:txBody>
          <a:bodyPr/>
          <a:lstStyle/>
          <a:p>
            <a:fld id="{64F65174-8E7F-49E4-9AC5-2C37080DB3A7}" type="slidenum">
              <a:rPr lang="en-GB" altLang="en-US"/>
              <a:pPr/>
              <a:t>1</a:t>
            </a:fld>
            <a:endParaRPr lang="en-GB" altLang="en-US"/>
          </a:p>
        </p:txBody>
      </p:sp>
      <p:sp>
        <p:nvSpPr>
          <p:cNvPr id="58370" name="Rectangle 2">
            <a:extLst>
              <a:ext uri="{FF2B5EF4-FFF2-40B4-BE49-F238E27FC236}">
                <a16:creationId xmlns:a16="http://schemas.microsoft.com/office/drawing/2014/main" id="{08B178E2-7BF4-FB1A-4A63-1D314013407E}"/>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9814C21F-C0F5-ADF0-0809-FB02749C953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B8390E-3D13-E2A2-6BCA-87582BDAF879}"/>
              </a:ext>
            </a:extLst>
          </p:cNvPr>
          <p:cNvSpPr>
            <a:spLocks noGrp="1" noChangeArrowheads="1"/>
          </p:cNvSpPr>
          <p:nvPr>
            <p:ph type="sldNum" sz="quarter" idx="5"/>
          </p:nvPr>
        </p:nvSpPr>
        <p:spPr>
          <a:ln/>
        </p:spPr>
        <p:txBody>
          <a:bodyPr/>
          <a:lstStyle/>
          <a:p>
            <a:fld id="{C4D19E12-4BE4-4E3B-818A-8BC232C07BC3}" type="slidenum">
              <a:rPr lang="en-GB" altLang="en-US"/>
              <a:pPr/>
              <a:t>10</a:t>
            </a:fld>
            <a:endParaRPr lang="en-GB" altLang="en-US"/>
          </a:p>
        </p:txBody>
      </p:sp>
      <p:sp>
        <p:nvSpPr>
          <p:cNvPr id="67586" name="Rectangle 2">
            <a:extLst>
              <a:ext uri="{FF2B5EF4-FFF2-40B4-BE49-F238E27FC236}">
                <a16:creationId xmlns:a16="http://schemas.microsoft.com/office/drawing/2014/main" id="{2CD7CEE9-7177-5DCD-910F-3CA3245992C8}"/>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3F88B9F2-74F2-FDA5-1A95-62DBF02708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F67ED1-9B1E-0EE3-02D2-9826713847EE}"/>
              </a:ext>
            </a:extLst>
          </p:cNvPr>
          <p:cNvSpPr>
            <a:spLocks noGrp="1" noChangeArrowheads="1"/>
          </p:cNvSpPr>
          <p:nvPr>
            <p:ph type="sldNum" sz="quarter" idx="5"/>
          </p:nvPr>
        </p:nvSpPr>
        <p:spPr>
          <a:ln/>
        </p:spPr>
        <p:txBody>
          <a:bodyPr/>
          <a:lstStyle/>
          <a:p>
            <a:fld id="{ED3CCBF4-F7E9-4366-B379-9A2D29590A3E}" type="slidenum">
              <a:rPr lang="en-GB" altLang="en-US"/>
              <a:pPr/>
              <a:t>11</a:t>
            </a:fld>
            <a:endParaRPr lang="en-GB" altLang="en-US"/>
          </a:p>
        </p:txBody>
      </p:sp>
      <p:sp>
        <p:nvSpPr>
          <p:cNvPr id="68610" name="Rectangle 2">
            <a:extLst>
              <a:ext uri="{FF2B5EF4-FFF2-40B4-BE49-F238E27FC236}">
                <a16:creationId xmlns:a16="http://schemas.microsoft.com/office/drawing/2014/main" id="{4C34A4A0-C850-9A1E-4808-406FC7ECD0F8}"/>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E6B75E11-7922-91A3-02DD-B10F25D9665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2BD2E8E-5976-E35B-9337-142F2B3EDB9E}"/>
              </a:ext>
            </a:extLst>
          </p:cNvPr>
          <p:cNvSpPr>
            <a:spLocks noGrp="1" noChangeArrowheads="1"/>
          </p:cNvSpPr>
          <p:nvPr>
            <p:ph type="sldNum" sz="quarter" idx="5"/>
          </p:nvPr>
        </p:nvSpPr>
        <p:spPr>
          <a:ln/>
        </p:spPr>
        <p:txBody>
          <a:bodyPr/>
          <a:lstStyle/>
          <a:p>
            <a:fld id="{57745F39-1EFB-400E-870C-4F331F0739F0}" type="slidenum">
              <a:rPr lang="en-GB" altLang="en-US"/>
              <a:pPr/>
              <a:t>12</a:t>
            </a:fld>
            <a:endParaRPr lang="en-GB" altLang="en-US"/>
          </a:p>
        </p:txBody>
      </p:sp>
      <p:sp>
        <p:nvSpPr>
          <p:cNvPr id="69634" name="Rectangle 2">
            <a:extLst>
              <a:ext uri="{FF2B5EF4-FFF2-40B4-BE49-F238E27FC236}">
                <a16:creationId xmlns:a16="http://schemas.microsoft.com/office/drawing/2014/main" id="{784A6E2B-6512-DA5F-A241-79B6ADA51A58}"/>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C62D36D5-48F2-A323-AB1D-8268439F9F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573AE21-04C8-86A0-444C-FDCD0F4418AA}"/>
              </a:ext>
            </a:extLst>
          </p:cNvPr>
          <p:cNvSpPr>
            <a:spLocks noGrp="1" noChangeArrowheads="1"/>
          </p:cNvSpPr>
          <p:nvPr>
            <p:ph type="sldNum" sz="quarter" idx="5"/>
          </p:nvPr>
        </p:nvSpPr>
        <p:spPr>
          <a:ln/>
        </p:spPr>
        <p:txBody>
          <a:bodyPr/>
          <a:lstStyle/>
          <a:p>
            <a:fld id="{28BA627F-E92E-4097-9E8A-94052A328554}" type="slidenum">
              <a:rPr lang="en-GB" altLang="en-US"/>
              <a:pPr/>
              <a:t>13</a:t>
            </a:fld>
            <a:endParaRPr lang="en-GB" altLang="en-US"/>
          </a:p>
        </p:txBody>
      </p:sp>
      <p:sp>
        <p:nvSpPr>
          <p:cNvPr id="70658" name="Rectangle 2">
            <a:extLst>
              <a:ext uri="{FF2B5EF4-FFF2-40B4-BE49-F238E27FC236}">
                <a16:creationId xmlns:a16="http://schemas.microsoft.com/office/drawing/2014/main" id="{9A7AF4B9-B534-03F3-2F0C-A3439A73B45A}"/>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FF37D7B3-0111-5440-6611-2D2F29374CA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F1FBD5-7B91-08CC-706C-742FD9FC807C}"/>
              </a:ext>
            </a:extLst>
          </p:cNvPr>
          <p:cNvSpPr>
            <a:spLocks noGrp="1" noChangeArrowheads="1"/>
          </p:cNvSpPr>
          <p:nvPr>
            <p:ph type="sldNum" sz="quarter" idx="5"/>
          </p:nvPr>
        </p:nvSpPr>
        <p:spPr>
          <a:ln/>
        </p:spPr>
        <p:txBody>
          <a:bodyPr/>
          <a:lstStyle/>
          <a:p>
            <a:fld id="{C0452905-BD65-4C44-BE60-47DE4C0858DD}" type="slidenum">
              <a:rPr lang="en-GB" altLang="en-US"/>
              <a:pPr/>
              <a:t>14</a:t>
            </a:fld>
            <a:endParaRPr lang="en-GB" altLang="en-US"/>
          </a:p>
        </p:txBody>
      </p:sp>
      <p:sp>
        <p:nvSpPr>
          <p:cNvPr id="71682" name="Rectangle 2">
            <a:extLst>
              <a:ext uri="{FF2B5EF4-FFF2-40B4-BE49-F238E27FC236}">
                <a16:creationId xmlns:a16="http://schemas.microsoft.com/office/drawing/2014/main" id="{3B42C5EA-33F1-E833-7D72-15A7734266E0}"/>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F9E1786B-9CFC-A207-8C74-ECD3460922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D2329A-B952-FC95-A458-245F9A1CA6A8}"/>
              </a:ext>
            </a:extLst>
          </p:cNvPr>
          <p:cNvSpPr>
            <a:spLocks noGrp="1" noChangeArrowheads="1"/>
          </p:cNvSpPr>
          <p:nvPr>
            <p:ph type="sldNum" sz="quarter" idx="5"/>
          </p:nvPr>
        </p:nvSpPr>
        <p:spPr>
          <a:ln/>
        </p:spPr>
        <p:txBody>
          <a:bodyPr/>
          <a:lstStyle/>
          <a:p>
            <a:fld id="{25B82898-739E-472E-8906-4AA0863E660F}" type="slidenum">
              <a:rPr lang="en-GB" altLang="en-US"/>
              <a:pPr/>
              <a:t>15</a:t>
            </a:fld>
            <a:endParaRPr lang="en-GB" altLang="en-US"/>
          </a:p>
        </p:txBody>
      </p:sp>
      <p:sp>
        <p:nvSpPr>
          <p:cNvPr id="72706" name="Rectangle 2">
            <a:extLst>
              <a:ext uri="{FF2B5EF4-FFF2-40B4-BE49-F238E27FC236}">
                <a16:creationId xmlns:a16="http://schemas.microsoft.com/office/drawing/2014/main" id="{3B79CB2C-8D71-03AD-8213-EDA7FC21EA0D}"/>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CEE48F96-CA17-4950-A22A-AE34AB8E4A9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5DB365-3789-D58C-EAA6-1B229729015C}"/>
              </a:ext>
            </a:extLst>
          </p:cNvPr>
          <p:cNvSpPr>
            <a:spLocks noGrp="1" noChangeArrowheads="1"/>
          </p:cNvSpPr>
          <p:nvPr>
            <p:ph type="sldNum" sz="quarter" idx="5"/>
          </p:nvPr>
        </p:nvSpPr>
        <p:spPr>
          <a:ln/>
        </p:spPr>
        <p:txBody>
          <a:bodyPr/>
          <a:lstStyle/>
          <a:p>
            <a:fld id="{9E759912-D80F-4F49-B4DF-5685647BE07F}" type="slidenum">
              <a:rPr lang="en-GB" altLang="en-US"/>
              <a:pPr/>
              <a:t>16</a:t>
            </a:fld>
            <a:endParaRPr lang="en-GB" altLang="en-US"/>
          </a:p>
        </p:txBody>
      </p:sp>
      <p:sp>
        <p:nvSpPr>
          <p:cNvPr id="73730" name="Rectangle 2">
            <a:extLst>
              <a:ext uri="{FF2B5EF4-FFF2-40B4-BE49-F238E27FC236}">
                <a16:creationId xmlns:a16="http://schemas.microsoft.com/office/drawing/2014/main" id="{409F6BCD-069F-4713-7D8A-A09CFAFD60F0}"/>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F78B522D-79A1-362F-32D3-0AA2E2D5CB9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3F5F2F-251F-B006-1DAE-BF8EEB46422D}"/>
              </a:ext>
            </a:extLst>
          </p:cNvPr>
          <p:cNvSpPr>
            <a:spLocks noGrp="1" noChangeArrowheads="1"/>
          </p:cNvSpPr>
          <p:nvPr>
            <p:ph type="sldNum" sz="quarter" idx="5"/>
          </p:nvPr>
        </p:nvSpPr>
        <p:spPr>
          <a:ln/>
        </p:spPr>
        <p:txBody>
          <a:bodyPr/>
          <a:lstStyle/>
          <a:p>
            <a:fld id="{B1A1762B-BF33-4DF1-BEAA-21E278E744F2}" type="slidenum">
              <a:rPr lang="en-GB" altLang="en-US"/>
              <a:pPr/>
              <a:t>17</a:t>
            </a:fld>
            <a:endParaRPr lang="en-GB" altLang="en-US"/>
          </a:p>
        </p:txBody>
      </p:sp>
      <p:sp>
        <p:nvSpPr>
          <p:cNvPr id="74754" name="Rectangle 2">
            <a:extLst>
              <a:ext uri="{FF2B5EF4-FFF2-40B4-BE49-F238E27FC236}">
                <a16:creationId xmlns:a16="http://schemas.microsoft.com/office/drawing/2014/main" id="{1BA79F8A-784B-86E7-3F41-7A8D51E2E4D9}"/>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F81FE6E2-EE38-6079-6D98-BD7F30DC3F7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0AE7C1-5579-B847-0B9F-5150B6DFB025}"/>
              </a:ext>
            </a:extLst>
          </p:cNvPr>
          <p:cNvSpPr>
            <a:spLocks noGrp="1" noChangeArrowheads="1"/>
          </p:cNvSpPr>
          <p:nvPr>
            <p:ph type="sldNum" sz="quarter" idx="5"/>
          </p:nvPr>
        </p:nvSpPr>
        <p:spPr>
          <a:ln/>
        </p:spPr>
        <p:txBody>
          <a:bodyPr/>
          <a:lstStyle/>
          <a:p>
            <a:fld id="{61255129-430A-4EA2-96E9-2F4A142AB847}" type="slidenum">
              <a:rPr lang="en-GB" altLang="en-US"/>
              <a:pPr/>
              <a:t>18</a:t>
            </a:fld>
            <a:endParaRPr lang="en-GB" altLang="en-US"/>
          </a:p>
        </p:txBody>
      </p:sp>
      <p:sp>
        <p:nvSpPr>
          <p:cNvPr id="75778" name="Rectangle 2">
            <a:extLst>
              <a:ext uri="{FF2B5EF4-FFF2-40B4-BE49-F238E27FC236}">
                <a16:creationId xmlns:a16="http://schemas.microsoft.com/office/drawing/2014/main" id="{FCEBC6B2-52E4-E594-F4DF-C5A62BAE3EA7}"/>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07AE9AD4-2BBA-29B5-3D13-8665E33078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60725A-0CC4-06E4-AB50-0497CBE123B5}"/>
              </a:ext>
            </a:extLst>
          </p:cNvPr>
          <p:cNvSpPr>
            <a:spLocks noGrp="1" noChangeArrowheads="1"/>
          </p:cNvSpPr>
          <p:nvPr>
            <p:ph type="sldNum" sz="quarter" idx="5"/>
          </p:nvPr>
        </p:nvSpPr>
        <p:spPr>
          <a:ln/>
        </p:spPr>
        <p:txBody>
          <a:bodyPr/>
          <a:lstStyle/>
          <a:p>
            <a:fld id="{39C98B6E-3243-4631-B582-106B7BB739AC}" type="slidenum">
              <a:rPr lang="en-GB" altLang="en-US"/>
              <a:pPr/>
              <a:t>19</a:t>
            </a:fld>
            <a:endParaRPr lang="en-GB" altLang="en-US"/>
          </a:p>
        </p:txBody>
      </p:sp>
      <p:sp>
        <p:nvSpPr>
          <p:cNvPr id="76802" name="Rectangle 2">
            <a:extLst>
              <a:ext uri="{FF2B5EF4-FFF2-40B4-BE49-F238E27FC236}">
                <a16:creationId xmlns:a16="http://schemas.microsoft.com/office/drawing/2014/main" id="{E20D18EA-CBB1-6829-15F3-73CF380C4F48}"/>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399E8F96-8072-A0E3-B52B-E7A24383C2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49DDB0-5438-1F91-EA85-9D03600DA0B1}"/>
              </a:ext>
            </a:extLst>
          </p:cNvPr>
          <p:cNvSpPr>
            <a:spLocks noGrp="1" noChangeArrowheads="1"/>
          </p:cNvSpPr>
          <p:nvPr>
            <p:ph type="sldNum" sz="quarter" idx="5"/>
          </p:nvPr>
        </p:nvSpPr>
        <p:spPr>
          <a:ln/>
        </p:spPr>
        <p:txBody>
          <a:bodyPr/>
          <a:lstStyle/>
          <a:p>
            <a:fld id="{18A1C767-A115-4348-BAF2-4691C3772CCF}" type="slidenum">
              <a:rPr lang="en-GB" altLang="en-US"/>
              <a:pPr/>
              <a:t>2</a:t>
            </a:fld>
            <a:endParaRPr lang="en-GB" altLang="en-US"/>
          </a:p>
        </p:txBody>
      </p:sp>
      <p:sp>
        <p:nvSpPr>
          <p:cNvPr id="59394" name="Rectangle 2">
            <a:extLst>
              <a:ext uri="{FF2B5EF4-FFF2-40B4-BE49-F238E27FC236}">
                <a16:creationId xmlns:a16="http://schemas.microsoft.com/office/drawing/2014/main" id="{EE6BFB71-878E-9110-0BD5-28CC68179990}"/>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B481744E-F20D-1EE2-F028-A38E1BF6D4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4F1DDA-EB6E-1F32-AD36-C971F23DDC14}"/>
              </a:ext>
            </a:extLst>
          </p:cNvPr>
          <p:cNvSpPr>
            <a:spLocks noGrp="1" noChangeArrowheads="1"/>
          </p:cNvSpPr>
          <p:nvPr>
            <p:ph type="sldNum" sz="quarter" idx="5"/>
          </p:nvPr>
        </p:nvSpPr>
        <p:spPr>
          <a:ln/>
        </p:spPr>
        <p:txBody>
          <a:bodyPr/>
          <a:lstStyle/>
          <a:p>
            <a:fld id="{0F5CE6EA-4C78-4A81-B0E2-4E09F5FD1E9F}" type="slidenum">
              <a:rPr lang="en-GB" altLang="en-US"/>
              <a:pPr/>
              <a:t>20</a:t>
            </a:fld>
            <a:endParaRPr lang="en-GB" altLang="en-US"/>
          </a:p>
        </p:txBody>
      </p:sp>
      <p:sp>
        <p:nvSpPr>
          <p:cNvPr id="77826" name="Rectangle 2">
            <a:extLst>
              <a:ext uri="{FF2B5EF4-FFF2-40B4-BE49-F238E27FC236}">
                <a16:creationId xmlns:a16="http://schemas.microsoft.com/office/drawing/2014/main" id="{C74B7064-2610-BA0A-1D9F-08199A29C8A4}"/>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2E0391DC-C7FF-8468-8204-8F5A7B8613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0F0103-789C-9A39-B5AB-A3D69EBB76D6}"/>
              </a:ext>
            </a:extLst>
          </p:cNvPr>
          <p:cNvSpPr>
            <a:spLocks noGrp="1" noChangeArrowheads="1"/>
          </p:cNvSpPr>
          <p:nvPr>
            <p:ph type="sldNum" sz="quarter" idx="5"/>
          </p:nvPr>
        </p:nvSpPr>
        <p:spPr>
          <a:ln/>
        </p:spPr>
        <p:txBody>
          <a:bodyPr/>
          <a:lstStyle/>
          <a:p>
            <a:fld id="{E35CDC67-8E85-482E-B32F-19070B2E70EA}" type="slidenum">
              <a:rPr lang="en-GB" altLang="en-US"/>
              <a:pPr/>
              <a:t>21</a:t>
            </a:fld>
            <a:endParaRPr lang="en-GB" altLang="en-US"/>
          </a:p>
        </p:txBody>
      </p:sp>
      <p:sp>
        <p:nvSpPr>
          <p:cNvPr id="78850" name="Rectangle 2">
            <a:extLst>
              <a:ext uri="{FF2B5EF4-FFF2-40B4-BE49-F238E27FC236}">
                <a16:creationId xmlns:a16="http://schemas.microsoft.com/office/drawing/2014/main" id="{24937E30-3CF1-1CC9-5701-3F3CF4BD8DF9}"/>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B9991FD3-C60C-049B-7EA0-3334036E0E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DF0DC0-D51E-9882-1812-7D0FA3BCC040}"/>
              </a:ext>
            </a:extLst>
          </p:cNvPr>
          <p:cNvSpPr>
            <a:spLocks noGrp="1" noChangeArrowheads="1"/>
          </p:cNvSpPr>
          <p:nvPr>
            <p:ph type="sldNum" sz="quarter" idx="5"/>
          </p:nvPr>
        </p:nvSpPr>
        <p:spPr>
          <a:ln/>
        </p:spPr>
        <p:txBody>
          <a:bodyPr/>
          <a:lstStyle/>
          <a:p>
            <a:fld id="{7294AA87-16E7-41F4-B79F-B35E5F9555A8}" type="slidenum">
              <a:rPr lang="en-GB" altLang="en-US"/>
              <a:pPr/>
              <a:t>22</a:t>
            </a:fld>
            <a:endParaRPr lang="en-GB" altLang="en-US"/>
          </a:p>
        </p:txBody>
      </p:sp>
      <p:sp>
        <p:nvSpPr>
          <p:cNvPr id="79874" name="Rectangle 2">
            <a:extLst>
              <a:ext uri="{FF2B5EF4-FFF2-40B4-BE49-F238E27FC236}">
                <a16:creationId xmlns:a16="http://schemas.microsoft.com/office/drawing/2014/main" id="{F987E223-21E8-8A5F-C38B-5BAF0E5ABCB3}"/>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24AF4376-EF0C-6B7A-29F3-798CC733B0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CB2D5D-E522-D302-D951-F4A129601693}"/>
              </a:ext>
            </a:extLst>
          </p:cNvPr>
          <p:cNvSpPr>
            <a:spLocks noGrp="1" noChangeArrowheads="1"/>
          </p:cNvSpPr>
          <p:nvPr>
            <p:ph type="sldNum" sz="quarter" idx="5"/>
          </p:nvPr>
        </p:nvSpPr>
        <p:spPr>
          <a:ln/>
        </p:spPr>
        <p:txBody>
          <a:bodyPr/>
          <a:lstStyle/>
          <a:p>
            <a:fld id="{134AF79C-2277-4392-BB3F-A35A2369B621}" type="slidenum">
              <a:rPr lang="en-GB" altLang="en-US"/>
              <a:pPr/>
              <a:t>23</a:t>
            </a:fld>
            <a:endParaRPr lang="en-GB" altLang="en-US"/>
          </a:p>
        </p:txBody>
      </p:sp>
      <p:sp>
        <p:nvSpPr>
          <p:cNvPr id="80898" name="Rectangle 2">
            <a:extLst>
              <a:ext uri="{FF2B5EF4-FFF2-40B4-BE49-F238E27FC236}">
                <a16:creationId xmlns:a16="http://schemas.microsoft.com/office/drawing/2014/main" id="{EB306081-0548-C318-317E-8C33E0AF48B1}"/>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4508C523-DEBA-1177-6164-9B69023877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EA4E1E-5F15-8957-F8B0-48E8988EE030}"/>
              </a:ext>
            </a:extLst>
          </p:cNvPr>
          <p:cNvSpPr>
            <a:spLocks noGrp="1" noChangeArrowheads="1"/>
          </p:cNvSpPr>
          <p:nvPr>
            <p:ph type="sldNum" sz="quarter" idx="5"/>
          </p:nvPr>
        </p:nvSpPr>
        <p:spPr>
          <a:ln/>
        </p:spPr>
        <p:txBody>
          <a:bodyPr/>
          <a:lstStyle/>
          <a:p>
            <a:fld id="{080735C0-CF29-418B-B763-D4FC3961E46F}" type="slidenum">
              <a:rPr lang="en-GB" altLang="en-US"/>
              <a:pPr/>
              <a:t>24</a:t>
            </a:fld>
            <a:endParaRPr lang="en-GB" altLang="en-US"/>
          </a:p>
        </p:txBody>
      </p:sp>
      <p:sp>
        <p:nvSpPr>
          <p:cNvPr id="81922" name="Rectangle 2">
            <a:extLst>
              <a:ext uri="{FF2B5EF4-FFF2-40B4-BE49-F238E27FC236}">
                <a16:creationId xmlns:a16="http://schemas.microsoft.com/office/drawing/2014/main" id="{E73209FE-FBF2-B231-B2A3-9F7621CD66BD}"/>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50DEA249-498F-29C0-A751-A7B8184894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C60BCA-1916-0CAD-EAC3-DC713DB15358}"/>
              </a:ext>
            </a:extLst>
          </p:cNvPr>
          <p:cNvSpPr>
            <a:spLocks noGrp="1" noChangeArrowheads="1"/>
          </p:cNvSpPr>
          <p:nvPr>
            <p:ph type="sldNum" sz="quarter" idx="5"/>
          </p:nvPr>
        </p:nvSpPr>
        <p:spPr>
          <a:ln/>
        </p:spPr>
        <p:txBody>
          <a:bodyPr/>
          <a:lstStyle/>
          <a:p>
            <a:fld id="{2A06A9D2-1CD5-4F75-9766-492678EACA66}" type="slidenum">
              <a:rPr lang="en-GB" altLang="en-US"/>
              <a:pPr/>
              <a:t>25</a:t>
            </a:fld>
            <a:endParaRPr lang="en-GB" altLang="en-US"/>
          </a:p>
        </p:txBody>
      </p:sp>
      <p:sp>
        <p:nvSpPr>
          <p:cNvPr id="82946" name="Rectangle 2">
            <a:extLst>
              <a:ext uri="{FF2B5EF4-FFF2-40B4-BE49-F238E27FC236}">
                <a16:creationId xmlns:a16="http://schemas.microsoft.com/office/drawing/2014/main" id="{D707C8F5-CD60-74B3-940A-E1F4B1066F2E}"/>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46B08989-CE04-7B73-DFAD-6F898CF4691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365B9B-FB61-D5C6-11C3-C46EB7D0BBDC}"/>
              </a:ext>
            </a:extLst>
          </p:cNvPr>
          <p:cNvSpPr>
            <a:spLocks noGrp="1" noChangeArrowheads="1"/>
          </p:cNvSpPr>
          <p:nvPr>
            <p:ph type="sldNum" sz="quarter" idx="5"/>
          </p:nvPr>
        </p:nvSpPr>
        <p:spPr>
          <a:ln/>
        </p:spPr>
        <p:txBody>
          <a:bodyPr/>
          <a:lstStyle/>
          <a:p>
            <a:fld id="{2C247BCA-270C-4E05-B84C-847FF85AA439}" type="slidenum">
              <a:rPr lang="en-GB" altLang="en-US"/>
              <a:pPr/>
              <a:t>26</a:t>
            </a:fld>
            <a:endParaRPr lang="en-GB" altLang="en-US"/>
          </a:p>
        </p:txBody>
      </p:sp>
      <p:sp>
        <p:nvSpPr>
          <p:cNvPr id="83970" name="Rectangle 2">
            <a:extLst>
              <a:ext uri="{FF2B5EF4-FFF2-40B4-BE49-F238E27FC236}">
                <a16:creationId xmlns:a16="http://schemas.microsoft.com/office/drawing/2014/main" id="{47E092CA-9530-5DDD-F7F4-22E524FF9B47}"/>
              </a:ext>
            </a:extLst>
          </p:cNvPr>
          <p:cNvSpPr>
            <a:spLocks noRot="1" noChangeArrowheads="1" noTextEdit="1"/>
          </p:cNvSpPr>
          <p:nvPr>
            <p:ph type="sldImg"/>
          </p:nvPr>
        </p:nvSpPr>
        <p:spPr>
          <a:ln/>
        </p:spPr>
      </p:sp>
      <p:sp>
        <p:nvSpPr>
          <p:cNvPr id="83971" name="Rectangle 3">
            <a:extLst>
              <a:ext uri="{FF2B5EF4-FFF2-40B4-BE49-F238E27FC236}">
                <a16:creationId xmlns:a16="http://schemas.microsoft.com/office/drawing/2014/main" id="{E4191030-AFA4-AEFB-724C-8B726BF4A4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8A4CB1-3D60-838C-1AFE-52979E1D6737}"/>
              </a:ext>
            </a:extLst>
          </p:cNvPr>
          <p:cNvSpPr>
            <a:spLocks noGrp="1" noChangeArrowheads="1"/>
          </p:cNvSpPr>
          <p:nvPr>
            <p:ph type="sldNum" sz="quarter" idx="5"/>
          </p:nvPr>
        </p:nvSpPr>
        <p:spPr>
          <a:ln/>
        </p:spPr>
        <p:txBody>
          <a:bodyPr/>
          <a:lstStyle/>
          <a:p>
            <a:fld id="{1DFF88E9-7F63-4136-8C44-D34F2E533DF2}" type="slidenum">
              <a:rPr lang="en-GB" altLang="en-US"/>
              <a:pPr/>
              <a:t>27</a:t>
            </a:fld>
            <a:endParaRPr lang="en-GB" altLang="en-US"/>
          </a:p>
        </p:txBody>
      </p:sp>
      <p:sp>
        <p:nvSpPr>
          <p:cNvPr id="84994" name="Rectangle 2">
            <a:extLst>
              <a:ext uri="{FF2B5EF4-FFF2-40B4-BE49-F238E27FC236}">
                <a16:creationId xmlns:a16="http://schemas.microsoft.com/office/drawing/2014/main" id="{A810D404-E97D-3A3C-F897-DC2CEC7F52D1}"/>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89F7FA40-1B77-A9F4-860E-CFF12A3272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1CED74-A406-7594-3C16-F1CB85526191}"/>
              </a:ext>
            </a:extLst>
          </p:cNvPr>
          <p:cNvSpPr>
            <a:spLocks noGrp="1" noChangeArrowheads="1"/>
          </p:cNvSpPr>
          <p:nvPr>
            <p:ph type="sldNum" sz="quarter" idx="5"/>
          </p:nvPr>
        </p:nvSpPr>
        <p:spPr>
          <a:ln/>
        </p:spPr>
        <p:txBody>
          <a:bodyPr/>
          <a:lstStyle/>
          <a:p>
            <a:fld id="{2172BBCA-E3A4-4B2E-85F6-DD81CACE954D}" type="slidenum">
              <a:rPr lang="en-GB" altLang="en-US"/>
              <a:pPr/>
              <a:t>28</a:t>
            </a:fld>
            <a:endParaRPr lang="en-GB" altLang="en-US"/>
          </a:p>
        </p:txBody>
      </p:sp>
      <p:sp>
        <p:nvSpPr>
          <p:cNvPr id="86018" name="Rectangle 2">
            <a:extLst>
              <a:ext uri="{FF2B5EF4-FFF2-40B4-BE49-F238E27FC236}">
                <a16:creationId xmlns:a16="http://schemas.microsoft.com/office/drawing/2014/main" id="{B08BF998-B51B-4DA9-419E-4F50B70D8BC3}"/>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20478133-B748-9FD9-1863-DEB119160A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364D7B-04B3-9AA2-1432-90DF20F472EC}"/>
              </a:ext>
            </a:extLst>
          </p:cNvPr>
          <p:cNvSpPr>
            <a:spLocks noGrp="1" noChangeArrowheads="1"/>
          </p:cNvSpPr>
          <p:nvPr>
            <p:ph type="sldNum" sz="quarter" idx="5"/>
          </p:nvPr>
        </p:nvSpPr>
        <p:spPr>
          <a:ln/>
        </p:spPr>
        <p:txBody>
          <a:bodyPr/>
          <a:lstStyle/>
          <a:p>
            <a:fld id="{1952C839-23C5-4305-8534-A0A6D21E1EF7}" type="slidenum">
              <a:rPr lang="en-GB" altLang="en-US"/>
              <a:pPr/>
              <a:t>29</a:t>
            </a:fld>
            <a:endParaRPr lang="en-GB" altLang="en-US"/>
          </a:p>
        </p:txBody>
      </p:sp>
      <p:sp>
        <p:nvSpPr>
          <p:cNvPr id="87042" name="Rectangle 2">
            <a:extLst>
              <a:ext uri="{FF2B5EF4-FFF2-40B4-BE49-F238E27FC236}">
                <a16:creationId xmlns:a16="http://schemas.microsoft.com/office/drawing/2014/main" id="{32A881B0-7E08-8991-EE67-BB587523AC1E}"/>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4D3CBBB9-DD81-2C1C-29ED-E7C18C53213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725198-A3A0-EADE-99C2-876F5A69B00D}"/>
              </a:ext>
            </a:extLst>
          </p:cNvPr>
          <p:cNvSpPr>
            <a:spLocks noGrp="1" noChangeArrowheads="1"/>
          </p:cNvSpPr>
          <p:nvPr>
            <p:ph type="sldNum" sz="quarter" idx="5"/>
          </p:nvPr>
        </p:nvSpPr>
        <p:spPr>
          <a:ln/>
        </p:spPr>
        <p:txBody>
          <a:bodyPr/>
          <a:lstStyle/>
          <a:p>
            <a:fld id="{23B34240-7F67-4841-8FCB-8B4DB25636CE}" type="slidenum">
              <a:rPr lang="en-GB" altLang="en-US"/>
              <a:pPr/>
              <a:t>3</a:t>
            </a:fld>
            <a:endParaRPr lang="en-GB" altLang="en-US"/>
          </a:p>
        </p:txBody>
      </p:sp>
      <p:sp>
        <p:nvSpPr>
          <p:cNvPr id="60418" name="Rectangle 2">
            <a:extLst>
              <a:ext uri="{FF2B5EF4-FFF2-40B4-BE49-F238E27FC236}">
                <a16:creationId xmlns:a16="http://schemas.microsoft.com/office/drawing/2014/main" id="{1C696B2D-85E3-FB92-3599-C8CD7A1AEF36}"/>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F92277D0-EB53-9D93-32C6-3D0612FE60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3CE4AC-FD3E-E463-C205-0FFFE6CB9CA2}"/>
              </a:ext>
            </a:extLst>
          </p:cNvPr>
          <p:cNvSpPr>
            <a:spLocks noGrp="1" noChangeArrowheads="1"/>
          </p:cNvSpPr>
          <p:nvPr>
            <p:ph type="sldNum" sz="quarter" idx="5"/>
          </p:nvPr>
        </p:nvSpPr>
        <p:spPr>
          <a:ln/>
        </p:spPr>
        <p:txBody>
          <a:bodyPr/>
          <a:lstStyle/>
          <a:p>
            <a:fld id="{30D89429-6839-45BD-9BBD-527D7C77E91C}" type="slidenum">
              <a:rPr lang="en-GB" altLang="en-US"/>
              <a:pPr/>
              <a:t>30</a:t>
            </a:fld>
            <a:endParaRPr lang="en-GB" altLang="en-US"/>
          </a:p>
        </p:txBody>
      </p:sp>
      <p:sp>
        <p:nvSpPr>
          <p:cNvPr id="88066" name="Rectangle 2">
            <a:extLst>
              <a:ext uri="{FF2B5EF4-FFF2-40B4-BE49-F238E27FC236}">
                <a16:creationId xmlns:a16="http://schemas.microsoft.com/office/drawing/2014/main" id="{3F2AF30D-9E92-9236-18E0-D30E5894FE1E}"/>
              </a:ext>
            </a:extLst>
          </p:cNvPr>
          <p:cNvSpPr>
            <a:spLocks noRot="1" noChangeArrowheads="1" noTextEdit="1"/>
          </p:cNvSpPr>
          <p:nvPr>
            <p:ph type="sldImg"/>
          </p:nvPr>
        </p:nvSpPr>
        <p:spPr>
          <a:ln/>
        </p:spPr>
      </p:sp>
      <p:sp>
        <p:nvSpPr>
          <p:cNvPr id="88067" name="Rectangle 3">
            <a:extLst>
              <a:ext uri="{FF2B5EF4-FFF2-40B4-BE49-F238E27FC236}">
                <a16:creationId xmlns:a16="http://schemas.microsoft.com/office/drawing/2014/main" id="{79C30C5C-F1C9-846A-E59F-BF36C8E632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5C0BAE-16A4-728C-B79B-C0D951588397}"/>
              </a:ext>
            </a:extLst>
          </p:cNvPr>
          <p:cNvSpPr>
            <a:spLocks noGrp="1" noChangeArrowheads="1"/>
          </p:cNvSpPr>
          <p:nvPr>
            <p:ph type="sldNum" sz="quarter" idx="5"/>
          </p:nvPr>
        </p:nvSpPr>
        <p:spPr>
          <a:ln/>
        </p:spPr>
        <p:txBody>
          <a:bodyPr/>
          <a:lstStyle/>
          <a:p>
            <a:fld id="{888EF913-354B-4B0A-BD60-75CB84B1D3D7}" type="slidenum">
              <a:rPr lang="en-GB" altLang="en-US"/>
              <a:pPr/>
              <a:t>31</a:t>
            </a:fld>
            <a:endParaRPr lang="en-GB" altLang="en-US"/>
          </a:p>
        </p:txBody>
      </p:sp>
      <p:sp>
        <p:nvSpPr>
          <p:cNvPr id="89090" name="Rectangle 2">
            <a:extLst>
              <a:ext uri="{FF2B5EF4-FFF2-40B4-BE49-F238E27FC236}">
                <a16:creationId xmlns:a16="http://schemas.microsoft.com/office/drawing/2014/main" id="{194E06DB-1DDF-B473-3B10-BA54C34D8212}"/>
              </a:ext>
            </a:extLst>
          </p:cNvPr>
          <p:cNvSpPr>
            <a:spLocks noRot="1" noChangeArrowheads="1" noTextEdit="1"/>
          </p:cNvSpPr>
          <p:nvPr>
            <p:ph type="sldImg"/>
          </p:nvPr>
        </p:nvSpPr>
        <p:spPr>
          <a:ln/>
        </p:spPr>
      </p:sp>
      <p:sp>
        <p:nvSpPr>
          <p:cNvPr id="89091" name="Rectangle 3">
            <a:extLst>
              <a:ext uri="{FF2B5EF4-FFF2-40B4-BE49-F238E27FC236}">
                <a16:creationId xmlns:a16="http://schemas.microsoft.com/office/drawing/2014/main" id="{00467F4B-DBBC-0D52-BFBF-442DAC5351D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0A9881-EBCA-2049-9BED-1CB54C723391}"/>
              </a:ext>
            </a:extLst>
          </p:cNvPr>
          <p:cNvSpPr>
            <a:spLocks noGrp="1" noChangeArrowheads="1"/>
          </p:cNvSpPr>
          <p:nvPr>
            <p:ph type="sldNum" sz="quarter" idx="5"/>
          </p:nvPr>
        </p:nvSpPr>
        <p:spPr>
          <a:ln/>
        </p:spPr>
        <p:txBody>
          <a:bodyPr/>
          <a:lstStyle/>
          <a:p>
            <a:fld id="{E276E0E8-B9BA-495B-A3A2-0828A85F6DFC}" type="slidenum">
              <a:rPr lang="en-GB" altLang="en-US"/>
              <a:pPr/>
              <a:t>32</a:t>
            </a:fld>
            <a:endParaRPr lang="en-GB" altLang="en-US"/>
          </a:p>
        </p:txBody>
      </p:sp>
      <p:sp>
        <p:nvSpPr>
          <p:cNvPr id="90114" name="Rectangle 2">
            <a:extLst>
              <a:ext uri="{FF2B5EF4-FFF2-40B4-BE49-F238E27FC236}">
                <a16:creationId xmlns:a16="http://schemas.microsoft.com/office/drawing/2014/main" id="{242F59F0-8EE6-03C7-65E9-24CDE301839A}"/>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C5AD2357-0289-7A97-896F-88B64D8F885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3369C0-127E-06B7-D13F-9920421E571B}"/>
              </a:ext>
            </a:extLst>
          </p:cNvPr>
          <p:cNvSpPr>
            <a:spLocks noGrp="1" noChangeArrowheads="1"/>
          </p:cNvSpPr>
          <p:nvPr>
            <p:ph type="sldNum" sz="quarter" idx="5"/>
          </p:nvPr>
        </p:nvSpPr>
        <p:spPr>
          <a:ln/>
        </p:spPr>
        <p:txBody>
          <a:bodyPr/>
          <a:lstStyle/>
          <a:p>
            <a:fld id="{6178054B-E0A6-49AB-B2C3-BE3B4F2C1125}" type="slidenum">
              <a:rPr lang="en-GB" altLang="en-US"/>
              <a:pPr/>
              <a:t>33</a:t>
            </a:fld>
            <a:endParaRPr lang="en-GB" altLang="en-US"/>
          </a:p>
        </p:txBody>
      </p:sp>
      <p:sp>
        <p:nvSpPr>
          <p:cNvPr id="91138" name="Rectangle 2">
            <a:extLst>
              <a:ext uri="{FF2B5EF4-FFF2-40B4-BE49-F238E27FC236}">
                <a16:creationId xmlns:a16="http://schemas.microsoft.com/office/drawing/2014/main" id="{E0800CEE-BAAA-7F63-F5C8-FD6342777F68}"/>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F4276CE4-4FD2-9A3E-7458-67E03A235CA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F2A44C-CE43-34CB-9C99-FD745D3B006E}"/>
              </a:ext>
            </a:extLst>
          </p:cNvPr>
          <p:cNvSpPr>
            <a:spLocks noGrp="1" noChangeArrowheads="1"/>
          </p:cNvSpPr>
          <p:nvPr>
            <p:ph type="sldNum" sz="quarter" idx="5"/>
          </p:nvPr>
        </p:nvSpPr>
        <p:spPr>
          <a:ln/>
        </p:spPr>
        <p:txBody>
          <a:bodyPr/>
          <a:lstStyle/>
          <a:p>
            <a:fld id="{9D9DAAE4-25A8-4298-AB9C-F3FC476DE0DB}" type="slidenum">
              <a:rPr lang="en-GB" altLang="en-US"/>
              <a:pPr/>
              <a:t>34</a:t>
            </a:fld>
            <a:endParaRPr lang="en-GB" altLang="en-US"/>
          </a:p>
        </p:txBody>
      </p:sp>
      <p:sp>
        <p:nvSpPr>
          <p:cNvPr id="92162" name="Rectangle 2">
            <a:extLst>
              <a:ext uri="{FF2B5EF4-FFF2-40B4-BE49-F238E27FC236}">
                <a16:creationId xmlns:a16="http://schemas.microsoft.com/office/drawing/2014/main" id="{256C67E4-94C1-0F61-9357-0327A7E2BB8C}"/>
              </a:ext>
            </a:extLst>
          </p:cNvPr>
          <p:cNvSpPr>
            <a:spLocks noRot="1" noChangeArrowheads="1" noTextEdit="1"/>
          </p:cNvSpPr>
          <p:nvPr>
            <p:ph type="sldImg"/>
          </p:nvPr>
        </p:nvSpPr>
        <p:spPr>
          <a:ln/>
        </p:spPr>
      </p:sp>
      <p:sp>
        <p:nvSpPr>
          <p:cNvPr id="92163" name="Rectangle 3">
            <a:extLst>
              <a:ext uri="{FF2B5EF4-FFF2-40B4-BE49-F238E27FC236}">
                <a16:creationId xmlns:a16="http://schemas.microsoft.com/office/drawing/2014/main" id="{0CDB1018-D6DA-072C-8B70-FF6D23DD89B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3D0B55-1765-4623-BE24-22C6116D6CAF}"/>
              </a:ext>
            </a:extLst>
          </p:cNvPr>
          <p:cNvSpPr>
            <a:spLocks noGrp="1" noChangeArrowheads="1"/>
          </p:cNvSpPr>
          <p:nvPr>
            <p:ph type="sldNum" sz="quarter" idx="5"/>
          </p:nvPr>
        </p:nvSpPr>
        <p:spPr>
          <a:ln/>
        </p:spPr>
        <p:txBody>
          <a:bodyPr/>
          <a:lstStyle/>
          <a:p>
            <a:fld id="{CD86306F-5127-4865-8CD1-ADDDA8E71948}" type="slidenum">
              <a:rPr lang="en-GB" altLang="en-US"/>
              <a:pPr/>
              <a:t>35</a:t>
            </a:fld>
            <a:endParaRPr lang="en-GB" altLang="en-US"/>
          </a:p>
        </p:txBody>
      </p:sp>
      <p:sp>
        <p:nvSpPr>
          <p:cNvPr id="93186" name="Rectangle 2">
            <a:extLst>
              <a:ext uri="{FF2B5EF4-FFF2-40B4-BE49-F238E27FC236}">
                <a16:creationId xmlns:a16="http://schemas.microsoft.com/office/drawing/2014/main" id="{5501CCDB-7BAF-1EA3-54B6-44E8AE38E72B}"/>
              </a:ext>
            </a:extLst>
          </p:cNvPr>
          <p:cNvSpPr>
            <a:spLocks noRot="1" noChangeArrowheads="1" noTextEdit="1"/>
          </p:cNvSpPr>
          <p:nvPr>
            <p:ph type="sldImg"/>
          </p:nvPr>
        </p:nvSpPr>
        <p:spPr>
          <a:ln/>
        </p:spPr>
      </p:sp>
      <p:sp>
        <p:nvSpPr>
          <p:cNvPr id="93187" name="Rectangle 3">
            <a:extLst>
              <a:ext uri="{FF2B5EF4-FFF2-40B4-BE49-F238E27FC236}">
                <a16:creationId xmlns:a16="http://schemas.microsoft.com/office/drawing/2014/main" id="{31FAD185-F85D-7410-8FBF-8FAEACF009F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BD97A4-3AD1-C401-BE16-185A5383927F}"/>
              </a:ext>
            </a:extLst>
          </p:cNvPr>
          <p:cNvSpPr>
            <a:spLocks noGrp="1" noChangeArrowheads="1"/>
          </p:cNvSpPr>
          <p:nvPr>
            <p:ph type="sldNum" sz="quarter" idx="5"/>
          </p:nvPr>
        </p:nvSpPr>
        <p:spPr>
          <a:ln/>
        </p:spPr>
        <p:txBody>
          <a:bodyPr/>
          <a:lstStyle/>
          <a:p>
            <a:fld id="{D0A225A6-2274-4F8F-B770-0992B7E0AA59}" type="slidenum">
              <a:rPr lang="en-GB" altLang="en-US"/>
              <a:pPr/>
              <a:t>36</a:t>
            </a:fld>
            <a:endParaRPr lang="en-GB" altLang="en-US"/>
          </a:p>
        </p:txBody>
      </p:sp>
      <p:sp>
        <p:nvSpPr>
          <p:cNvPr id="94210" name="Rectangle 2">
            <a:extLst>
              <a:ext uri="{FF2B5EF4-FFF2-40B4-BE49-F238E27FC236}">
                <a16:creationId xmlns:a16="http://schemas.microsoft.com/office/drawing/2014/main" id="{3808B0D8-6F9D-B2F4-E380-9A3274CED274}"/>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A3625D51-823A-C59E-5307-4BE3D3811BD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83975B-FA63-FEC7-ECC7-3AD036A4415C}"/>
              </a:ext>
            </a:extLst>
          </p:cNvPr>
          <p:cNvSpPr>
            <a:spLocks noGrp="1" noChangeArrowheads="1"/>
          </p:cNvSpPr>
          <p:nvPr>
            <p:ph type="sldNum" sz="quarter" idx="5"/>
          </p:nvPr>
        </p:nvSpPr>
        <p:spPr>
          <a:ln/>
        </p:spPr>
        <p:txBody>
          <a:bodyPr/>
          <a:lstStyle/>
          <a:p>
            <a:fld id="{6A99C0D2-E510-47A5-9D3E-D98EF304B0D4}" type="slidenum">
              <a:rPr lang="en-GB" altLang="en-US"/>
              <a:pPr/>
              <a:t>37</a:t>
            </a:fld>
            <a:endParaRPr lang="en-GB" altLang="en-US"/>
          </a:p>
        </p:txBody>
      </p:sp>
      <p:sp>
        <p:nvSpPr>
          <p:cNvPr id="95234" name="Rectangle 2">
            <a:extLst>
              <a:ext uri="{FF2B5EF4-FFF2-40B4-BE49-F238E27FC236}">
                <a16:creationId xmlns:a16="http://schemas.microsoft.com/office/drawing/2014/main" id="{F63B8EF2-E13D-55B7-3EEF-71116C6E4418}"/>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C30A03D6-FA09-81B9-6B1D-EC30F93DE8D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ED56FC-970F-A267-BACF-1EEA6E8F1B13}"/>
              </a:ext>
            </a:extLst>
          </p:cNvPr>
          <p:cNvSpPr>
            <a:spLocks noGrp="1" noChangeArrowheads="1"/>
          </p:cNvSpPr>
          <p:nvPr>
            <p:ph type="sldNum" sz="quarter" idx="5"/>
          </p:nvPr>
        </p:nvSpPr>
        <p:spPr>
          <a:ln/>
        </p:spPr>
        <p:txBody>
          <a:bodyPr/>
          <a:lstStyle/>
          <a:p>
            <a:fld id="{2C8B1DB9-73E0-4339-9348-FF75188F35DE}" type="slidenum">
              <a:rPr lang="en-GB" altLang="en-US"/>
              <a:pPr/>
              <a:t>38</a:t>
            </a:fld>
            <a:endParaRPr lang="en-GB" altLang="en-US"/>
          </a:p>
        </p:txBody>
      </p:sp>
      <p:sp>
        <p:nvSpPr>
          <p:cNvPr id="96258" name="Rectangle 2">
            <a:extLst>
              <a:ext uri="{FF2B5EF4-FFF2-40B4-BE49-F238E27FC236}">
                <a16:creationId xmlns:a16="http://schemas.microsoft.com/office/drawing/2014/main" id="{E67E7382-27AC-56A4-AAF9-FF11A8ACCEFE}"/>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D483B896-3611-2011-F4FF-0CD1C808BDD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B3EB43-33D4-E335-07F5-87C5396CABB1}"/>
              </a:ext>
            </a:extLst>
          </p:cNvPr>
          <p:cNvSpPr>
            <a:spLocks noGrp="1" noChangeArrowheads="1"/>
          </p:cNvSpPr>
          <p:nvPr>
            <p:ph type="sldNum" sz="quarter" idx="5"/>
          </p:nvPr>
        </p:nvSpPr>
        <p:spPr>
          <a:ln/>
        </p:spPr>
        <p:txBody>
          <a:bodyPr/>
          <a:lstStyle/>
          <a:p>
            <a:fld id="{8A65FFF1-903E-47AE-A1CA-2DD5FD3FAEC6}" type="slidenum">
              <a:rPr lang="en-GB" altLang="en-US"/>
              <a:pPr/>
              <a:t>39</a:t>
            </a:fld>
            <a:endParaRPr lang="en-GB" altLang="en-US"/>
          </a:p>
        </p:txBody>
      </p:sp>
      <p:sp>
        <p:nvSpPr>
          <p:cNvPr id="97282" name="Rectangle 2">
            <a:extLst>
              <a:ext uri="{FF2B5EF4-FFF2-40B4-BE49-F238E27FC236}">
                <a16:creationId xmlns:a16="http://schemas.microsoft.com/office/drawing/2014/main" id="{A5D88C6E-5065-0CB5-B0CC-5A34885B2804}"/>
              </a:ext>
            </a:extLst>
          </p:cNvPr>
          <p:cNvSpPr>
            <a:spLocks noRot="1" noChangeArrowheads="1" noTextEdit="1"/>
          </p:cNvSpPr>
          <p:nvPr>
            <p:ph type="sldImg"/>
          </p:nvPr>
        </p:nvSpPr>
        <p:spPr>
          <a:ln/>
        </p:spPr>
      </p:sp>
      <p:sp>
        <p:nvSpPr>
          <p:cNvPr id="97283" name="Rectangle 3">
            <a:extLst>
              <a:ext uri="{FF2B5EF4-FFF2-40B4-BE49-F238E27FC236}">
                <a16:creationId xmlns:a16="http://schemas.microsoft.com/office/drawing/2014/main" id="{A37C2381-9F86-2CFE-F865-E00267141E0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6D8DCE-D1F8-EFD1-7706-DD7A3FAA1D2B}"/>
              </a:ext>
            </a:extLst>
          </p:cNvPr>
          <p:cNvSpPr>
            <a:spLocks noGrp="1" noChangeArrowheads="1"/>
          </p:cNvSpPr>
          <p:nvPr>
            <p:ph type="sldNum" sz="quarter" idx="5"/>
          </p:nvPr>
        </p:nvSpPr>
        <p:spPr>
          <a:ln/>
        </p:spPr>
        <p:txBody>
          <a:bodyPr/>
          <a:lstStyle/>
          <a:p>
            <a:fld id="{76B531BC-DA96-437F-BDF3-AD61B005BC61}" type="slidenum">
              <a:rPr lang="en-GB" altLang="en-US"/>
              <a:pPr/>
              <a:t>4</a:t>
            </a:fld>
            <a:endParaRPr lang="en-GB" altLang="en-US"/>
          </a:p>
        </p:txBody>
      </p:sp>
      <p:sp>
        <p:nvSpPr>
          <p:cNvPr id="61442" name="Rectangle 2">
            <a:extLst>
              <a:ext uri="{FF2B5EF4-FFF2-40B4-BE49-F238E27FC236}">
                <a16:creationId xmlns:a16="http://schemas.microsoft.com/office/drawing/2014/main" id="{843FC3FC-B5A9-B183-34BE-62AE53ED0E74}"/>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1355D826-0C96-F528-F5AD-F20057177D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B3F9A7-3270-732A-8608-267419A5EC22}"/>
              </a:ext>
            </a:extLst>
          </p:cNvPr>
          <p:cNvSpPr>
            <a:spLocks noGrp="1" noChangeArrowheads="1"/>
          </p:cNvSpPr>
          <p:nvPr>
            <p:ph type="sldNum" sz="quarter" idx="5"/>
          </p:nvPr>
        </p:nvSpPr>
        <p:spPr>
          <a:ln/>
        </p:spPr>
        <p:txBody>
          <a:bodyPr/>
          <a:lstStyle/>
          <a:p>
            <a:fld id="{92CF8A7A-2253-43EA-96CC-D8E598197206}" type="slidenum">
              <a:rPr lang="en-GB" altLang="en-US"/>
              <a:pPr/>
              <a:t>40</a:t>
            </a:fld>
            <a:endParaRPr lang="en-GB" altLang="en-US"/>
          </a:p>
        </p:txBody>
      </p:sp>
      <p:sp>
        <p:nvSpPr>
          <p:cNvPr id="98306" name="Rectangle 2">
            <a:extLst>
              <a:ext uri="{FF2B5EF4-FFF2-40B4-BE49-F238E27FC236}">
                <a16:creationId xmlns:a16="http://schemas.microsoft.com/office/drawing/2014/main" id="{77D1A8BE-8906-5C25-2F9E-492E802139F3}"/>
              </a:ext>
            </a:extLst>
          </p:cNvPr>
          <p:cNvSpPr>
            <a:spLocks noRot="1" noChangeArrowheads="1" noTextEdit="1"/>
          </p:cNvSpPr>
          <p:nvPr>
            <p:ph type="sldImg"/>
          </p:nvPr>
        </p:nvSpPr>
        <p:spPr>
          <a:ln/>
        </p:spPr>
      </p:sp>
      <p:sp>
        <p:nvSpPr>
          <p:cNvPr id="98307" name="Rectangle 3">
            <a:extLst>
              <a:ext uri="{FF2B5EF4-FFF2-40B4-BE49-F238E27FC236}">
                <a16:creationId xmlns:a16="http://schemas.microsoft.com/office/drawing/2014/main" id="{0E23BC2C-5035-D2AE-B53A-D2B9876549E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75955E-0A52-F7A0-65B3-91F474810CE9}"/>
              </a:ext>
            </a:extLst>
          </p:cNvPr>
          <p:cNvSpPr>
            <a:spLocks noGrp="1" noChangeArrowheads="1"/>
          </p:cNvSpPr>
          <p:nvPr>
            <p:ph type="sldNum" sz="quarter" idx="5"/>
          </p:nvPr>
        </p:nvSpPr>
        <p:spPr>
          <a:ln/>
        </p:spPr>
        <p:txBody>
          <a:bodyPr/>
          <a:lstStyle/>
          <a:p>
            <a:fld id="{105C4829-600B-4213-B8F8-783E71D78644}" type="slidenum">
              <a:rPr lang="en-GB" altLang="en-US"/>
              <a:pPr/>
              <a:t>41</a:t>
            </a:fld>
            <a:endParaRPr lang="en-GB" altLang="en-US"/>
          </a:p>
        </p:txBody>
      </p:sp>
      <p:sp>
        <p:nvSpPr>
          <p:cNvPr id="99330" name="Rectangle 2">
            <a:extLst>
              <a:ext uri="{FF2B5EF4-FFF2-40B4-BE49-F238E27FC236}">
                <a16:creationId xmlns:a16="http://schemas.microsoft.com/office/drawing/2014/main" id="{2007466A-A19A-A204-ACFC-E009F951C8A1}"/>
              </a:ext>
            </a:extLst>
          </p:cNvPr>
          <p:cNvSpPr>
            <a:spLocks noRot="1" noChangeArrowheads="1" noTextEdit="1"/>
          </p:cNvSpPr>
          <p:nvPr>
            <p:ph type="sldImg"/>
          </p:nvPr>
        </p:nvSpPr>
        <p:spPr>
          <a:ln/>
        </p:spPr>
      </p:sp>
      <p:sp>
        <p:nvSpPr>
          <p:cNvPr id="99331" name="Rectangle 3">
            <a:extLst>
              <a:ext uri="{FF2B5EF4-FFF2-40B4-BE49-F238E27FC236}">
                <a16:creationId xmlns:a16="http://schemas.microsoft.com/office/drawing/2014/main" id="{E1A05FBF-BACB-8863-5C5B-F9E888D5F4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B4CAA6-C394-921B-391E-976357697169}"/>
              </a:ext>
            </a:extLst>
          </p:cNvPr>
          <p:cNvSpPr>
            <a:spLocks noGrp="1" noChangeArrowheads="1"/>
          </p:cNvSpPr>
          <p:nvPr>
            <p:ph type="sldNum" sz="quarter" idx="5"/>
          </p:nvPr>
        </p:nvSpPr>
        <p:spPr>
          <a:ln/>
        </p:spPr>
        <p:txBody>
          <a:bodyPr/>
          <a:lstStyle/>
          <a:p>
            <a:fld id="{5F1D2A07-853E-4416-B5AC-18E0B0140B46}" type="slidenum">
              <a:rPr lang="en-GB" altLang="en-US"/>
              <a:pPr/>
              <a:t>42</a:t>
            </a:fld>
            <a:endParaRPr lang="en-GB" altLang="en-US"/>
          </a:p>
        </p:txBody>
      </p:sp>
      <p:sp>
        <p:nvSpPr>
          <p:cNvPr id="100354" name="Rectangle 2">
            <a:extLst>
              <a:ext uri="{FF2B5EF4-FFF2-40B4-BE49-F238E27FC236}">
                <a16:creationId xmlns:a16="http://schemas.microsoft.com/office/drawing/2014/main" id="{234A7046-C8C2-D678-CCE9-FBD5229984F5}"/>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5AF3F69F-042F-B2BA-25AE-AD30E58E181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3AF84B-9665-0893-7F77-B9C24FDE5702}"/>
              </a:ext>
            </a:extLst>
          </p:cNvPr>
          <p:cNvSpPr>
            <a:spLocks noGrp="1" noChangeArrowheads="1"/>
          </p:cNvSpPr>
          <p:nvPr>
            <p:ph type="sldNum" sz="quarter" idx="5"/>
          </p:nvPr>
        </p:nvSpPr>
        <p:spPr>
          <a:ln/>
        </p:spPr>
        <p:txBody>
          <a:bodyPr/>
          <a:lstStyle/>
          <a:p>
            <a:fld id="{3BE5CCE3-CF64-47CA-B7D1-6E7465D729E6}" type="slidenum">
              <a:rPr lang="en-GB" altLang="en-US"/>
              <a:pPr/>
              <a:t>43</a:t>
            </a:fld>
            <a:endParaRPr lang="en-GB" altLang="en-US"/>
          </a:p>
        </p:txBody>
      </p:sp>
      <p:sp>
        <p:nvSpPr>
          <p:cNvPr id="101378" name="Rectangle 2">
            <a:extLst>
              <a:ext uri="{FF2B5EF4-FFF2-40B4-BE49-F238E27FC236}">
                <a16:creationId xmlns:a16="http://schemas.microsoft.com/office/drawing/2014/main" id="{EA192E8E-F34D-E94D-1F49-912CA18E2E76}"/>
              </a:ext>
            </a:extLst>
          </p:cNvPr>
          <p:cNvSpPr>
            <a:spLocks noRot="1" noChangeArrowheads="1" noTextEdit="1"/>
          </p:cNvSpPr>
          <p:nvPr>
            <p:ph type="sldImg"/>
          </p:nvPr>
        </p:nvSpPr>
        <p:spPr>
          <a:ln/>
        </p:spPr>
      </p:sp>
      <p:sp>
        <p:nvSpPr>
          <p:cNvPr id="101379" name="Rectangle 3">
            <a:extLst>
              <a:ext uri="{FF2B5EF4-FFF2-40B4-BE49-F238E27FC236}">
                <a16:creationId xmlns:a16="http://schemas.microsoft.com/office/drawing/2014/main" id="{2445F4C3-7B54-4CE8-55B9-7AE1A52B527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E98FE9-4DB2-A0E8-4AA4-C0D69B86ABDC}"/>
              </a:ext>
            </a:extLst>
          </p:cNvPr>
          <p:cNvSpPr>
            <a:spLocks noGrp="1" noChangeArrowheads="1"/>
          </p:cNvSpPr>
          <p:nvPr>
            <p:ph type="sldNum" sz="quarter" idx="5"/>
          </p:nvPr>
        </p:nvSpPr>
        <p:spPr>
          <a:ln/>
        </p:spPr>
        <p:txBody>
          <a:bodyPr/>
          <a:lstStyle/>
          <a:p>
            <a:fld id="{9B09B5E9-47D3-4E17-92AC-CD23F6DA8E13}" type="slidenum">
              <a:rPr lang="en-GB" altLang="en-US"/>
              <a:pPr/>
              <a:t>44</a:t>
            </a:fld>
            <a:endParaRPr lang="en-GB" altLang="en-US"/>
          </a:p>
        </p:txBody>
      </p:sp>
      <p:sp>
        <p:nvSpPr>
          <p:cNvPr id="102402" name="Rectangle 2">
            <a:extLst>
              <a:ext uri="{FF2B5EF4-FFF2-40B4-BE49-F238E27FC236}">
                <a16:creationId xmlns:a16="http://schemas.microsoft.com/office/drawing/2014/main" id="{1F64E291-E552-D8AD-FB71-275E2972A46F}"/>
              </a:ext>
            </a:extLst>
          </p:cNvPr>
          <p:cNvSpPr>
            <a:spLocks noRot="1" noChangeArrowheads="1" noTextEdit="1"/>
          </p:cNvSpPr>
          <p:nvPr>
            <p:ph type="sldImg"/>
          </p:nvPr>
        </p:nvSpPr>
        <p:spPr>
          <a:ln/>
        </p:spPr>
      </p:sp>
      <p:sp>
        <p:nvSpPr>
          <p:cNvPr id="102403" name="Rectangle 3">
            <a:extLst>
              <a:ext uri="{FF2B5EF4-FFF2-40B4-BE49-F238E27FC236}">
                <a16:creationId xmlns:a16="http://schemas.microsoft.com/office/drawing/2014/main" id="{962757D1-9F6B-00DC-754E-6618C8709A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0995D6-D0CF-7DFF-1B85-E9E115C71C78}"/>
              </a:ext>
            </a:extLst>
          </p:cNvPr>
          <p:cNvSpPr>
            <a:spLocks noGrp="1" noChangeArrowheads="1"/>
          </p:cNvSpPr>
          <p:nvPr>
            <p:ph type="sldNum" sz="quarter" idx="5"/>
          </p:nvPr>
        </p:nvSpPr>
        <p:spPr>
          <a:ln/>
        </p:spPr>
        <p:txBody>
          <a:bodyPr/>
          <a:lstStyle/>
          <a:p>
            <a:fld id="{37FA8211-F9DF-4844-9568-B15CA343FEAF}" type="slidenum">
              <a:rPr lang="en-GB" altLang="en-US"/>
              <a:pPr/>
              <a:t>45</a:t>
            </a:fld>
            <a:endParaRPr lang="en-GB" altLang="en-US"/>
          </a:p>
        </p:txBody>
      </p:sp>
      <p:sp>
        <p:nvSpPr>
          <p:cNvPr id="103426" name="Rectangle 2">
            <a:extLst>
              <a:ext uri="{FF2B5EF4-FFF2-40B4-BE49-F238E27FC236}">
                <a16:creationId xmlns:a16="http://schemas.microsoft.com/office/drawing/2014/main" id="{2D13B2B1-5BDA-FDFA-4BB0-5547A2F18C31}"/>
              </a:ext>
            </a:extLst>
          </p:cNvPr>
          <p:cNvSpPr>
            <a:spLocks noRot="1" noChangeArrowheads="1" noTextEdit="1"/>
          </p:cNvSpPr>
          <p:nvPr>
            <p:ph type="sldImg"/>
          </p:nvPr>
        </p:nvSpPr>
        <p:spPr>
          <a:ln/>
        </p:spPr>
      </p:sp>
      <p:sp>
        <p:nvSpPr>
          <p:cNvPr id="103427" name="Rectangle 3">
            <a:extLst>
              <a:ext uri="{FF2B5EF4-FFF2-40B4-BE49-F238E27FC236}">
                <a16:creationId xmlns:a16="http://schemas.microsoft.com/office/drawing/2014/main" id="{322E624A-5503-A04F-3FFD-0B6A1CEAB9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5BF32A-31C5-CA22-68DF-4D527EE0E4B4}"/>
              </a:ext>
            </a:extLst>
          </p:cNvPr>
          <p:cNvSpPr>
            <a:spLocks noGrp="1" noChangeArrowheads="1"/>
          </p:cNvSpPr>
          <p:nvPr>
            <p:ph type="sldNum" sz="quarter" idx="5"/>
          </p:nvPr>
        </p:nvSpPr>
        <p:spPr>
          <a:ln/>
        </p:spPr>
        <p:txBody>
          <a:bodyPr/>
          <a:lstStyle/>
          <a:p>
            <a:fld id="{059051B6-4906-4044-81D0-43106A66F8D9}" type="slidenum">
              <a:rPr lang="en-GB" altLang="en-US"/>
              <a:pPr/>
              <a:t>46</a:t>
            </a:fld>
            <a:endParaRPr lang="en-GB" altLang="en-US"/>
          </a:p>
        </p:txBody>
      </p:sp>
      <p:sp>
        <p:nvSpPr>
          <p:cNvPr id="104450" name="Rectangle 2">
            <a:extLst>
              <a:ext uri="{FF2B5EF4-FFF2-40B4-BE49-F238E27FC236}">
                <a16:creationId xmlns:a16="http://schemas.microsoft.com/office/drawing/2014/main" id="{2B421BDB-38C2-6BFB-C033-B614DE79721C}"/>
              </a:ext>
            </a:extLst>
          </p:cNvPr>
          <p:cNvSpPr>
            <a:spLocks noRot="1" noChangeArrowheads="1" noTextEdit="1"/>
          </p:cNvSpPr>
          <p:nvPr>
            <p:ph type="sldImg"/>
          </p:nvPr>
        </p:nvSpPr>
        <p:spPr>
          <a:ln/>
        </p:spPr>
      </p:sp>
      <p:sp>
        <p:nvSpPr>
          <p:cNvPr id="104451" name="Rectangle 3">
            <a:extLst>
              <a:ext uri="{FF2B5EF4-FFF2-40B4-BE49-F238E27FC236}">
                <a16:creationId xmlns:a16="http://schemas.microsoft.com/office/drawing/2014/main" id="{C7A01798-9DC3-3869-F284-E8FEF69D54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0B83C7-D5BE-B415-AFF8-78F2D4F6C815}"/>
              </a:ext>
            </a:extLst>
          </p:cNvPr>
          <p:cNvSpPr>
            <a:spLocks noGrp="1" noChangeArrowheads="1"/>
          </p:cNvSpPr>
          <p:nvPr>
            <p:ph type="sldNum" sz="quarter" idx="5"/>
          </p:nvPr>
        </p:nvSpPr>
        <p:spPr>
          <a:ln/>
        </p:spPr>
        <p:txBody>
          <a:bodyPr/>
          <a:lstStyle/>
          <a:p>
            <a:fld id="{C8A6FAC0-02C8-421F-ABD3-4507E0F45BA3}" type="slidenum">
              <a:rPr lang="en-GB" altLang="en-US"/>
              <a:pPr/>
              <a:t>47</a:t>
            </a:fld>
            <a:endParaRPr lang="en-GB" altLang="en-US"/>
          </a:p>
        </p:txBody>
      </p:sp>
      <p:sp>
        <p:nvSpPr>
          <p:cNvPr id="105474" name="Rectangle 2">
            <a:extLst>
              <a:ext uri="{FF2B5EF4-FFF2-40B4-BE49-F238E27FC236}">
                <a16:creationId xmlns:a16="http://schemas.microsoft.com/office/drawing/2014/main" id="{C1D37F78-C4AB-86A7-1CD0-38774AF5A233}"/>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451801AC-82BC-C762-7A4F-1C68AFA161C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DDD30B-16BD-701A-FD87-F31E9E0EB6B5}"/>
              </a:ext>
            </a:extLst>
          </p:cNvPr>
          <p:cNvSpPr>
            <a:spLocks noGrp="1" noChangeArrowheads="1"/>
          </p:cNvSpPr>
          <p:nvPr>
            <p:ph type="sldNum" sz="quarter" idx="5"/>
          </p:nvPr>
        </p:nvSpPr>
        <p:spPr>
          <a:ln/>
        </p:spPr>
        <p:txBody>
          <a:bodyPr/>
          <a:lstStyle/>
          <a:p>
            <a:fld id="{647E95FF-D190-435C-9129-7AA6AE90F29C}" type="slidenum">
              <a:rPr lang="en-GB" altLang="en-US"/>
              <a:pPr/>
              <a:t>48</a:t>
            </a:fld>
            <a:endParaRPr lang="en-GB" altLang="en-US"/>
          </a:p>
        </p:txBody>
      </p:sp>
      <p:sp>
        <p:nvSpPr>
          <p:cNvPr id="106498" name="Rectangle 2">
            <a:extLst>
              <a:ext uri="{FF2B5EF4-FFF2-40B4-BE49-F238E27FC236}">
                <a16:creationId xmlns:a16="http://schemas.microsoft.com/office/drawing/2014/main" id="{347AA488-E888-8CD1-8704-C7E9B1A575A6}"/>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97A37E33-FF87-9C3C-D9DD-0709D3B3915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8F9D399-F629-8A4E-42DD-3880158219B5}"/>
              </a:ext>
            </a:extLst>
          </p:cNvPr>
          <p:cNvSpPr>
            <a:spLocks noGrp="1" noChangeArrowheads="1"/>
          </p:cNvSpPr>
          <p:nvPr>
            <p:ph type="sldNum" sz="quarter" idx="5"/>
          </p:nvPr>
        </p:nvSpPr>
        <p:spPr>
          <a:ln/>
        </p:spPr>
        <p:txBody>
          <a:bodyPr/>
          <a:lstStyle/>
          <a:p>
            <a:fld id="{BA1DD96D-F890-474F-96E6-D64845106BD3}" type="slidenum">
              <a:rPr lang="en-GB" altLang="en-US"/>
              <a:pPr/>
              <a:t>49</a:t>
            </a:fld>
            <a:endParaRPr lang="en-GB" altLang="en-US"/>
          </a:p>
        </p:txBody>
      </p:sp>
      <p:sp>
        <p:nvSpPr>
          <p:cNvPr id="107522" name="Rectangle 2">
            <a:extLst>
              <a:ext uri="{FF2B5EF4-FFF2-40B4-BE49-F238E27FC236}">
                <a16:creationId xmlns:a16="http://schemas.microsoft.com/office/drawing/2014/main" id="{BDD7010B-AE30-35C6-5415-EF3438F1C522}"/>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7045EDDE-E50D-2C43-2940-2C46BADFFF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5D9DB5-8505-012A-F3D4-E8FF286537B9}"/>
              </a:ext>
            </a:extLst>
          </p:cNvPr>
          <p:cNvSpPr>
            <a:spLocks noGrp="1" noChangeArrowheads="1"/>
          </p:cNvSpPr>
          <p:nvPr>
            <p:ph type="sldNum" sz="quarter" idx="5"/>
          </p:nvPr>
        </p:nvSpPr>
        <p:spPr>
          <a:ln/>
        </p:spPr>
        <p:txBody>
          <a:bodyPr/>
          <a:lstStyle/>
          <a:p>
            <a:fld id="{942A9227-5963-4ECF-A8B9-0657EB04F7DA}" type="slidenum">
              <a:rPr lang="en-GB" altLang="en-US"/>
              <a:pPr/>
              <a:t>5</a:t>
            </a:fld>
            <a:endParaRPr lang="en-GB" altLang="en-US"/>
          </a:p>
        </p:txBody>
      </p:sp>
      <p:sp>
        <p:nvSpPr>
          <p:cNvPr id="62466" name="Rectangle 2">
            <a:extLst>
              <a:ext uri="{FF2B5EF4-FFF2-40B4-BE49-F238E27FC236}">
                <a16:creationId xmlns:a16="http://schemas.microsoft.com/office/drawing/2014/main" id="{AF7ECDE3-B429-9C20-0930-515234031C96}"/>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42A60283-6903-0F58-D0D9-11A9149A2B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72D881-6177-2364-33C4-F4A76FAC7492}"/>
              </a:ext>
            </a:extLst>
          </p:cNvPr>
          <p:cNvSpPr>
            <a:spLocks noGrp="1" noChangeArrowheads="1"/>
          </p:cNvSpPr>
          <p:nvPr>
            <p:ph type="sldNum" sz="quarter" idx="5"/>
          </p:nvPr>
        </p:nvSpPr>
        <p:spPr>
          <a:ln/>
        </p:spPr>
        <p:txBody>
          <a:bodyPr/>
          <a:lstStyle/>
          <a:p>
            <a:fld id="{9C560D84-1A34-4E47-896F-E23582749682}" type="slidenum">
              <a:rPr lang="en-GB" altLang="en-US"/>
              <a:pPr/>
              <a:t>50</a:t>
            </a:fld>
            <a:endParaRPr lang="en-GB" altLang="en-US"/>
          </a:p>
        </p:txBody>
      </p:sp>
      <p:sp>
        <p:nvSpPr>
          <p:cNvPr id="108546" name="Rectangle 2">
            <a:extLst>
              <a:ext uri="{FF2B5EF4-FFF2-40B4-BE49-F238E27FC236}">
                <a16:creationId xmlns:a16="http://schemas.microsoft.com/office/drawing/2014/main" id="{A2FCA0A1-725B-F400-49F4-D15300FDA633}"/>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4059D78F-0A60-A03D-8090-EFCBE3F3540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A6F394-95EE-0C59-3BB3-79C154AD716D}"/>
              </a:ext>
            </a:extLst>
          </p:cNvPr>
          <p:cNvSpPr>
            <a:spLocks noGrp="1" noChangeArrowheads="1"/>
          </p:cNvSpPr>
          <p:nvPr>
            <p:ph type="sldNum" sz="quarter" idx="5"/>
          </p:nvPr>
        </p:nvSpPr>
        <p:spPr>
          <a:ln/>
        </p:spPr>
        <p:txBody>
          <a:bodyPr/>
          <a:lstStyle/>
          <a:p>
            <a:fld id="{D5A8C798-F93B-484F-A66D-1261EE68E78F}" type="slidenum">
              <a:rPr lang="en-GB" altLang="en-US"/>
              <a:pPr/>
              <a:t>51</a:t>
            </a:fld>
            <a:endParaRPr lang="en-GB" altLang="en-US"/>
          </a:p>
        </p:txBody>
      </p:sp>
      <p:sp>
        <p:nvSpPr>
          <p:cNvPr id="109570" name="Rectangle 2">
            <a:extLst>
              <a:ext uri="{FF2B5EF4-FFF2-40B4-BE49-F238E27FC236}">
                <a16:creationId xmlns:a16="http://schemas.microsoft.com/office/drawing/2014/main" id="{FBEEF715-ABA8-459F-DB69-C116FB3AD6E0}"/>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255A9AF1-CCCF-B41C-6E1A-C78411F3903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A64704-847E-71D3-C6D6-E7FF73D4E1DF}"/>
              </a:ext>
            </a:extLst>
          </p:cNvPr>
          <p:cNvSpPr>
            <a:spLocks noGrp="1" noChangeArrowheads="1"/>
          </p:cNvSpPr>
          <p:nvPr>
            <p:ph type="sldNum" sz="quarter" idx="5"/>
          </p:nvPr>
        </p:nvSpPr>
        <p:spPr>
          <a:ln/>
        </p:spPr>
        <p:txBody>
          <a:bodyPr/>
          <a:lstStyle/>
          <a:p>
            <a:fld id="{9FCD6AE3-98FF-4835-B8BA-785A51C66809}" type="slidenum">
              <a:rPr lang="en-GB" altLang="en-US"/>
              <a:pPr/>
              <a:t>52</a:t>
            </a:fld>
            <a:endParaRPr lang="en-GB" altLang="en-US"/>
          </a:p>
        </p:txBody>
      </p:sp>
      <p:sp>
        <p:nvSpPr>
          <p:cNvPr id="110594" name="Rectangle 2">
            <a:extLst>
              <a:ext uri="{FF2B5EF4-FFF2-40B4-BE49-F238E27FC236}">
                <a16:creationId xmlns:a16="http://schemas.microsoft.com/office/drawing/2014/main" id="{EDD07DD0-6BCB-C645-1CEF-0F4D019A7A6B}"/>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DA9C3E76-92DA-23E7-9A32-B8C63E9091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DDF2A5-DF17-81EC-8793-320A4D1A6602}"/>
              </a:ext>
            </a:extLst>
          </p:cNvPr>
          <p:cNvSpPr>
            <a:spLocks noGrp="1" noChangeArrowheads="1"/>
          </p:cNvSpPr>
          <p:nvPr>
            <p:ph type="sldNum" sz="quarter" idx="5"/>
          </p:nvPr>
        </p:nvSpPr>
        <p:spPr>
          <a:ln/>
        </p:spPr>
        <p:txBody>
          <a:bodyPr/>
          <a:lstStyle/>
          <a:p>
            <a:fld id="{E70AA9FD-7D19-4F8E-9881-8498D9D74FC7}" type="slidenum">
              <a:rPr lang="en-GB" altLang="en-US"/>
              <a:pPr/>
              <a:t>53</a:t>
            </a:fld>
            <a:endParaRPr lang="en-GB" altLang="en-US"/>
          </a:p>
        </p:txBody>
      </p:sp>
      <p:sp>
        <p:nvSpPr>
          <p:cNvPr id="112642" name="Rectangle 2">
            <a:extLst>
              <a:ext uri="{FF2B5EF4-FFF2-40B4-BE49-F238E27FC236}">
                <a16:creationId xmlns:a16="http://schemas.microsoft.com/office/drawing/2014/main" id="{67332989-94A0-1070-1597-66571DAE8C52}"/>
              </a:ext>
            </a:extLst>
          </p:cNvPr>
          <p:cNvSpPr>
            <a:spLocks noRot="1" noChangeArrowheads="1" noTextEdit="1"/>
          </p:cNvSpPr>
          <p:nvPr>
            <p:ph type="sldImg"/>
          </p:nvPr>
        </p:nvSpPr>
        <p:spPr>
          <a:xfrm>
            <a:off x="1144588" y="685800"/>
            <a:ext cx="4572000" cy="3429000"/>
          </a:xfrm>
          <a:ln/>
        </p:spPr>
      </p:sp>
      <p:sp>
        <p:nvSpPr>
          <p:cNvPr id="112643" name="Rectangle 3">
            <a:extLst>
              <a:ext uri="{FF2B5EF4-FFF2-40B4-BE49-F238E27FC236}">
                <a16:creationId xmlns:a16="http://schemas.microsoft.com/office/drawing/2014/main" id="{8136904A-EED3-45C8-079C-A2E5500766FB}"/>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2A0A45-9F19-FAEC-9861-F83EAAF502CB}"/>
              </a:ext>
            </a:extLst>
          </p:cNvPr>
          <p:cNvSpPr>
            <a:spLocks noGrp="1" noChangeArrowheads="1"/>
          </p:cNvSpPr>
          <p:nvPr>
            <p:ph type="sldNum" sz="quarter" idx="5"/>
          </p:nvPr>
        </p:nvSpPr>
        <p:spPr>
          <a:ln/>
        </p:spPr>
        <p:txBody>
          <a:bodyPr/>
          <a:lstStyle/>
          <a:p>
            <a:fld id="{D04CF81B-3BF4-4D91-995D-81391408C5B0}" type="slidenum">
              <a:rPr lang="en-GB" altLang="en-US"/>
              <a:pPr/>
              <a:t>6</a:t>
            </a:fld>
            <a:endParaRPr lang="en-GB" altLang="en-US"/>
          </a:p>
        </p:txBody>
      </p:sp>
      <p:sp>
        <p:nvSpPr>
          <p:cNvPr id="63490" name="Rectangle 2">
            <a:extLst>
              <a:ext uri="{FF2B5EF4-FFF2-40B4-BE49-F238E27FC236}">
                <a16:creationId xmlns:a16="http://schemas.microsoft.com/office/drawing/2014/main" id="{82309E89-05D1-0D3D-FA1E-E5C8F2833670}"/>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2CD9097B-4993-39D8-DDD1-F9C6AE15BF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FE9B7C-4FE9-28F0-30D2-3E7D4831CA44}"/>
              </a:ext>
            </a:extLst>
          </p:cNvPr>
          <p:cNvSpPr>
            <a:spLocks noGrp="1" noChangeArrowheads="1"/>
          </p:cNvSpPr>
          <p:nvPr>
            <p:ph type="sldNum" sz="quarter" idx="5"/>
          </p:nvPr>
        </p:nvSpPr>
        <p:spPr>
          <a:ln/>
        </p:spPr>
        <p:txBody>
          <a:bodyPr/>
          <a:lstStyle/>
          <a:p>
            <a:fld id="{B140137D-8F91-44DB-BAA3-B73B3B90FDBC}" type="slidenum">
              <a:rPr lang="en-GB" altLang="en-US"/>
              <a:pPr/>
              <a:t>7</a:t>
            </a:fld>
            <a:endParaRPr lang="en-GB" altLang="en-US"/>
          </a:p>
        </p:txBody>
      </p:sp>
      <p:sp>
        <p:nvSpPr>
          <p:cNvPr id="64514" name="Rectangle 2">
            <a:extLst>
              <a:ext uri="{FF2B5EF4-FFF2-40B4-BE49-F238E27FC236}">
                <a16:creationId xmlns:a16="http://schemas.microsoft.com/office/drawing/2014/main" id="{F60613F4-23B0-3C0C-45DD-5F71B62A5E38}"/>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2BCECA79-AFB6-C5CC-4920-B6ACEECA0B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6183C3-9D5C-1A2A-7FF5-22C59BCF46B6}"/>
              </a:ext>
            </a:extLst>
          </p:cNvPr>
          <p:cNvSpPr>
            <a:spLocks noGrp="1" noChangeArrowheads="1"/>
          </p:cNvSpPr>
          <p:nvPr>
            <p:ph type="sldNum" sz="quarter" idx="5"/>
          </p:nvPr>
        </p:nvSpPr>
        <p:spPr>
          <a:ln/>
        </p:spPr>
        <p:txBody>
          <a:bodyPr/>
          <a:lstStyle/>
          <a:p>
            <a:fld id="{54CE2A40-C0F4-4017-86E5-DE2AC919D008}" type="slidenum">
              <a:rPr lang="en-GB" altLang="en-US"/>
              <a:pPr/>
              <a:t>8</a:t>
            </a:fld>
            <a:endParaRPr lang="en-GB" altLang="en-US"/>
          </a:p>
        </p:txBody>
      </p:sp>
      <p:sp>
        <p:nvSpPr>
          <p:cNvPr id="65538" name="Rectangle 2">
            <a:extLst>
              <a:ext uri="{FF2B5EF4-FFF2-40B4-BE49-F238E27FC236}">
                <a16:creationId xmlns:a16="http://schemas.microsoft.com/office/drawing/2014/main" id="{E9BB4285-A406-1FCD-F6A0-B3A57F67EDA1}"/>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549CECC8-5C2C-2909-72DB-FF82FBA91E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BA8CCF-F54A-1B30-1EDE-958EBCA66802}"/>
              </a:ext>
            </a:extLst>
          </p:cNvPr>
          <p:cNvSpPr>
            <a:spLocks noGrp="1" noChangeArrowheads="1"/>
          </p:cNvSpPr>
          <p:nvPr>
            <p:ph type="sldNum" sz="quarter" idx="5"/>
          </p:nvPr>
        </p:nvSpPr>
        <p:spPr>
          <a:ln/>
        </p:spPr>
        <p:txBody>
          <a:bodyPr/>
          <a:lstStyle/>
          <a:p>
            <a:fld id="{C0BEC7C6-0731-48B3-81F9-DACD0A443423}" type="slidenum">
              <a:rPr lang="en-GB" altLang="en-US"/>
              <a:pPr/>
              <a:t>9</a:t>
            </a:fld>
            <a:endParaRPr lang="en-GB" altLang="en-US"/>
          </a:p>
        </p:txBody>
      </p:sp>
      <p:sp>
        <p:nvSpPr>
          <p:cNvPr id="66562" name="Rectangle 2">
            <a:extLst>
              <a:ext uri="{FF2B5EF4-FFF2-40B4-BE49-F238E27FC236}">
                <a16:creationId xmlns:a16="http://schemas.microsoft.com/office/drawing/2014/main" id="{D76F9F1E-97CF-A97D-B281-126E5D1C694E}"/>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720DEC8D-4B74-3248-B732-AF1513E6B572}"/>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BAAE-2FCC-974E-1DF0-F077F23A534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6DC290-CBAA-443B-0381-38E88328990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8661DC-17D6-EBC6-B22B-CC77F2C52E57}"/>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2446941E-27B9-360E-6E90-E49915721AAF}"/>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78B898B5-2276-B9CB-D065-CDF785E0CBE5}"/>
              </a:ext>
            </a:extLst>
          </p:cNvPr>
          <p:cNvSpPr>
            <a:spLocks noGrp="1"/>
          </p:cNvSpPr>
          <p:nvPr>
            <p:ph type="sldNum" sz="quarter" idx="12"/>
          </p:nvPr>
        </p:nvSpPr>
        <p:spPr/>
        <p:txBody>
          <a:bodyPr/>
          <a:lstStyle>
            <a:lvl1pPr>
              <a:defRPr/>
            </a:lvl1pPr>
          </a:lstStyle>
          <a:p>
            <a:fld id="{4088A6B4-43BA-4AC6-8285-8C1D561C2276}" type="slidenum">
              <a:rPr lang="en-GB" altLang="en-US"/>
              <a:pPr/>
              <a:t>‹#›</a:t>
            </a:fld>
            <a:endParaRPr lang="en-GB" altLang="en-US"/>
          </a:p>
        </p:txBody>
      </p:sp>
    </p:spTree>
    <p:extLst>
      <p:ext uri="{BB962C8B-B14F-4D97-AF65-F5344CB8AC3E}">
        <p14:creationId xmlns:p14="http://schemas.microsoft.com/office/powerpoint/2010/main" val="4588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0FD3-9C4E-F073-7E04-3F80BB84BD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2E13A8-3376-0716-DE75-CA152F1B2D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951304-F35D-0FD0-3341-1507BF5A85A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7721CC84-6EE2-F08B-B9BB-095E322D057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2E71903-E67D-BC45-6776-7921135C8A6D}"/>
              </a:ext>
            </a:extLst>
          </p:cNvPr>
          <p:cNvSpPr>
            <a:spLocks noGrp="1"/>
          </p:cNvSpPr>
          <p:nvPr>
            <p:ph type="sldNum" sz="quarter" idx="12"/>
          </p:nvPr>
        </p:nvSpPr>
        <p:spPr/>
        <p:txBody>
          <a:bodyPr/>
          <a:lstStyle>
            <a:lvl1pPr>
              <a:defRPr/>
            </a:lvl1pPr>
          </a:lstStyle>
          <a:p>
            <a:fld id="{827CD0E2-054F-44E2-9F07-528DEF6A90A7}" type="slidenum">
              <a:rPr lang="en-GB" altLang="en-US"/>
              <a:pPr/>
              <a:t>‹#›</a:t>
            </a:fld>
            <a:endParaRPr lang="en-GB" altLang="en-US"/>
          </a:p>
        </p:txBody>
      </p:sp>
    </p:spTree>
    <p:extLst>
      <p:ext uri="{BB962C8B-B14F-4D97-AF65-F5344CB8AC3E}">
        <p14:creationId xmlns:p14="http://schemas.microsoft.com/office/powerpoint/2010/main" val="157298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FEA372-BE5C-C163-9237-69C926B9312A}"/>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DABC21-9ECD-FAF0-4B95-E349DA84E81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2C676F-B381-9AB6-D733-8E5AC0C1258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176F398-3774-FBBD-C10B-BF3CD70AC969}"/>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E053BEC-6DAF-4FC8-9D9A-8678076D833D}"/>
              </a:ext>
            </a:extLst>
          </p:cNvPr>
          <p:cNvSpPr>
            <a:spLocks noGrp="1"/>
          </p:cNvSpPr>
          <p:nvPr>
            <p:ph type="sldNum" sz="quarter" idx="12"/>
          </p:nvPr>
        </p:nvSpPr>
        <p:spPr/>
        <p:txBody>
          <a:bodyPr/>
          <a:lstStyle>
            <a:lvl1pPr>
              <a:defRPr/>
            </a:lvl1pPr>
          </a:lstStyle>
          <a:p>
            <a:fld id="{335355E7-1C45-4CC5-A81B-36E9E6E2F44E}" type="slidenum">
              <a:rPr lang="en-GB" altLang="en-US"/>
              <a:pPr/>
              <a:t>‹#›</a:t>
            </a:fld>
            <a:endParaRPr lang="en-GB" altLang="en-US"/>
          </a:p>
        </p:txBody>
      </p:sp>
    </p:spTree>
    <p:extLst>
      <p:ext uri="{BB962C8B-B14F-4D97-AF65-F5344CB8AC3E}">
        <p14:creationId xmlns:p14="http://schemas.microsoft.com/office/powerpoint/2010/main" val="405708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00D2-22BF-22C9-9136-03B6C34706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FA786-5DAE-0B6D-6771-5A95A21DEE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A0269-2545-0844-442A-43100A2D9AC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B2C31F84-7A57-9A8C-C570-235464871D8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96FBF302-7118-CF1F-24E3-740244D4E4F8}"/>
              </a:ext>
            </a:extLst>
          </p:cNvPr>
          <p:cNvSpPr>
            <a:spLocks noGrp="1"/>
          </p:cNvSpPr>
          <p:nvPr>
            <p:ph type="sldNum" sz="quarter" idx="12"/>
          </p:nvPr>
        </p:nvSpPr>
        <p:spPr/>
        <p:txBody>
          <a:bodyPr/>
          <a:lstStyle>
            <a:lvl1pPr>
              <a:defRPr/>
            </a:lvl1pPr>
          </a:lstStyle>
          <a:p>
            <a:fld id="{4ECC4D05-764E-45F3-A957-1CBC2600BC94}" type="slidenum">
              <a:rPr lang="en-GB" altLang="en-US"/>
              <a:pPr/>
              <a:t>‹#›</a:t>
            </a:fld>
            <a:endParaRPr lang="en-GB" altLang="en-US"/>
          </a:p>
        </p:txBody>
      </p:sp>
    </p:spTree>
    <p:extLst>
      <p:ext uri="{BB962C8B-B14F-4D97-AF65-F5344CB8AC3E}">
        <p14:creationId xmlns:p14="http://schemas.microsoft.com/office/powerpoint/2010/main" val="39268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2BF8-C127-2C06-44C5-4A04812824B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F5DFC-4B58-62E7-18AC-72AFB0B9839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580F942-6657-6388-4A3E-9CFC9D55129C}"/>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B3F34223-F1EB-630C-17B2-0435057C4EE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3C298A9-23CB-89AD-A4B4-64DD982F3EBE}"/>
              </a:ext>
            </a:extLst>
          </p:cNvPr>
          <p:cNvSpPr>
            <a:spLocks noGrp="1"/>
          </p:cNvSpPr>
          <p:nvPr>
            <p:ph type="sldNum" sz="quarter" idx="12"/>
          </p:nvPr>
        </p:nvSpPr>
        <p:spPr/>
        <p:txBody>
          <a:bodyPr/>
          <a:lstStyle>
            <a:lvl1pPr>
              <a:defRPr/>
            </a:lvl1pPr>
          </a:lstStyle>
          <a:p>
            <a:fld id="{E794FB27-9948-4D8B-AC66-D521ACA1DA6C}" type="slidenum">
              <a:rPr lang="en-GB" altLang="en-US"/>
              <a:pPr/>
              <a:t>‹#›</a:t>
            </a:fld>
            <a:endParaRPr lang="en-GB" altLang="en-US"/>
          </a:p>
        </p:txBody>
      </p:sp>
    </p:spTree>
    <p:extLst>
      <p:ext uri="{BB962C8B-B14F-4D97-AF65-F5344CB8AC3E}">
        <p14:creationId xmlns:p14="http://schemas.microsoft.com/office/powerpoint/2010/main" val="274974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07C1-5916-6B36-860B-7F9F67874B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FBCA1D-5D2E-7AB7-F5AB-C320902E2636}"/>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2B83EE-722F-ADA3-EFD8-2528ACE12573}"/>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DDEA53-AC3E-AC7A-066E-9F8A193BCDF0}"/>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581F72A-472D-5EF9-11DC-6B848312F9F8}"/>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1680A574-AA13-F312-6834-C2096EDA4D6A}"/>
              </a:ext>
            </a:extLst>
          </p:cNvPr>
          <p:cNvSpPr>
            <a:spLocks noGrp="1"/>
          </p:cNvSpPr>
          <p:nvPr>
            <p:ph type="sldNum" sz="quarter" idx="12"/>
          </p:nvPr>
        </p:nvSpPr>
        <p:spPr/>
        <p:txBody>
          <a:bodyPr/>
          <a:lstStyle>
            <a:lvl1pPr>
              <a:defRPr/>
            </a:lvl1pPr>
          </a:lstStyle>
          <a:p>
            <a:fld id="{C98C898B-E464-42C8-A4F8-9D855EE24E0B}" type="slidenum">
              <a:rPr lang="en-GB" altLang="en-US"/>
              <a:pPr/>
              <a:t>‹#›</a:t>
            </a:fld>
            <a:endParaRPr lang="en-GB" altLang="en-US"/>
          </a:p>
        </p:txBody>
      </p:sp>
    </p:spTree>
    <p:extLst>
      <p:ext uri="{BB962C8B-B14F-4D97-AF65-F5344CB8AC3E}">
        <p14:creationId xmlns:p14="http://schemas.microsoft.com/office/powerpoint/2010/main" val="106106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D121-6D3A-A422-5139-64EE35699B8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3A9EA0-DA83-339A-06E2-DB663FDB7D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5E3EEA-5266-9022-F65D-23271F1F3EB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51346A-4205-2270-CCE9-5E40A3D0D9B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C013F-4236-E65F-9756-0CD72F0DAAE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0EB7C5-296B-0B4B-BB35-F6F7829FC68C}"/>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F0BEF3AE-7963-CB96-B7BE-76A45EB21B8B}"/>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0A74A88A-FF83-7D03-923E-A5A326EB3DCA}"/>
              </a:ext>
            </a:extLst>
          </p:cNvPr>
          <p:cNvSpPr>
            <a:spLocks noGrp="1"/>
          </p:cNvSpPr>
          <p:nvPr>
            <p:ph type="sldNum" sz="quarter" idx="12"/>
          </p:nvPr>
        </p:nvSpPr>
        <p:spPr/>
        <p:txBody>
          <a:bodyPr/>
          <a:lstStyle>
            <a:lvl1pPr>
              <a:defRPr/>
            </a:lvl1pPr>
          </a:lstStyle>
          <a:p>
            <a:fld id="{08771DCD-7E19-4370-9F8A-4721994C3566}" type="slidenum">
              <a:rPr lang="en-GB" altLang="en-US"/>
              <a:pPr/>
              <a:t>‹#›</a:t>
            </a:fld>
            <a:endParaRPr lang="en-GB" altLang="en-US"/>
          </a:p>
        </p:txBody>
      </p:sp>
    </p:spTree>
    <p:extLst>
      <p:ext uri="{BB962C8B-B14F-4D97-AF65-F5344CB8AC3E}">
        <p14:creationId xmlns:p14="http://schemas.microsoft.com/office/powerpoint/2010/main" val="218841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B659-5EB0-30B1-5A06-0B315CD277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457DC6-3866-2DAA-AC5D-8E18FCEDFDDA}"/>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6905EE1C-8D81-7F72-A597-22D251AEB786}"/>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171F57C3-0405-7E5B-3FCA-7AAD9D6D8222}"/>
              </a:ext>
            </a:extLst>
          </p:cNvPr>
          <p:cNvSpPr>
            <a:spLocks noGrp="1"/>
          </p:cNvSpPr>
          <p:nvPr>
            <p:ph type="sldNum" sz="quarter" idx="12"/>
          </p:nvPr>
        </p:nvSpPr>
        <p:spPr/>
        <p:txBody>
          <a:bodyPr/>
          <a:lstStyle>
            <a:lvl1pPr>
              <a:defRPr/>
            </a:lvl1pPr>
          </a:lstStyle>
          <a:p>
            <a:fld id="{FBBCC8DA-C9BE-4F61-A8AD-CCB9A09A1D42}" type="slidenum">
              <a:rPr lang="en-GB" altLang="en-US"/>
              <a:pPr/>
              <a:t>‹#›</a:t>
            </a:fld>
            <a:endParaRPr lang="en-GB" altLang="en-US"/>
          </a:p>
        </p:txBody>
      </p:sp>
    </p:spTree>
    <p:extLst>
      <p:ext uri="{BB962C8B-B14F-4D97-AF65-F5344CB8AC3E}">
        <p14:creationId xmlns:p14="http://schemas.microsoft.com/office/powerpoint/2010/main" val="425959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4CA5B-C8DC-322A-3708-01B097409451}"/>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AB81221C-3349-6B0D-94E0-D50355D470AE}"/>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08B6F1F9-327F-6A85-EF3E-FC0962FC2A75}"/>
              </a:ext>
            </a:extLst>
          </p:cNvPr>
          <p:cNvSpPr>
            <a:spLocks noGrp="1"/>
          </p:cNvSpPr>
          <p:nvPr>
            <p:ph type="sldNum" sz="quarter" idx="12"/>
          </p:nvPr>
        </p:nvSpPr>
        <p:spPr/>
        <p:txBody>
          <a:bodyPr/>
          <a:lstStyle>
            <a:lvl1pPr>
              <a:defRPr/>
            </a:lvl1pPr>
          </a:lstStyle>
          <a:p>
            <a:fld id="{C51B55F4-7CE1-4E9B-AB69-A14E352DF648}" type="slidenum">
              <a:rPr lang="en-GB" altLang="en-US"/>
              <a:pPr/>
              <a:t>‹#›</a:t>
            </a:fld>
            <a:endParaRPr lang="en-GB" altLang="en-US"/>
          </a:p>
        </p:txBody>
      </p:sp>
    </p:spTree>
    <p:extLst>
      <p:ext uri="{BB962C8B-B14F-4D97-AF65-F5344CB8AC3E}">
        <p14:creationId xmlns:p14="http://schemas.microsoft.com/office/powerpoint/2010/main" val="348023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DB80-2C62-0C56-3AC9-1C03CD6AD35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CADCB6-07EC-CC59-EC24-120711CAEB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1BD86B-E1F7-7700-5E88-5FD1E876FF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B9250-CBE4-0DFB-7967-C3B7F328829A}"/>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3BDFAF98-66A5-51B3-F06B-5D9BB40428EB}"/>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B6DAFAE0-472C-129A-AD03-E8295AF6D1D2}"/>
              </a:ext>
            </a:extLst>
          </p:cNvPr>
          <p:cNvSpPr>
            <a:spLocks noGrp="1"/>
          </p:cNvSpPr>
          <p:nvPr>
            <p:ph type="sldNum" sz="quarter" idx="12"/>
          </p:nvPr>
        </p:nvSpPr>
        <p:spPr/>
        <p:txBody>
          <a:bodyPr/>
          <a:lstStyle>
            <a:lvl1pPr>
              <a:defRPr/>
            </a:lvl1pPr>
          </a:lstStyle>
          <a:p>
            <a:fld id="{5CAE36D2-04FD-45D6-84EA-2A34AB2252C8}" type="slidenum">
              <a:rPr lang="en-GB" altLang="en-US"/>
              <a:pPr/>
              <a:t>‹#›</a:t>
            </a:fld>
            <a:endParaRPr lang="en-GB" altLang="en-US"/>
          </a:p>
        </p:txBody>
      </p:sp>
    </p:spTree>
    <p:extLst>
      <p:ext uri="{BB962C8B-B14F-4D97-AF65-F5344CB8AC3E}">
        <p14:creationId xmlns:p14="http://schemas.microsoft.com/office/powerpoint/2010/main" val="160617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CE82-7818-6C4F-C579-1081257A250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B77AD4-04B0-B23E-DB73-2EC3B4E3CA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BF1B69-ED01-5FCF-F494-F96AD862D1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BF61B-1D92-3A9F-4DDF-735E7EAC5A91}"/>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22378EC9-AC7E-1501-71BB-A3479D130AE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2196673D-F9B1-5242-143B-3FE565252C0F}"/>
              </a:ext>
            </a:extLst>
          </p:cNvPr>
          <p:cNvSpPr>
            <a:spLocks noGrp="1"/>
          </p:cNvSpPr>
          <p:nvPr>
            <p:ph type="sldNum" sz="quarter" idx="12"/>
          </p:nvPr>
        </p:nvSpPr>
        <p:spPr/>
        <p:txBody>
          <a:bodyPr/>
          <a:lstStyle>
            <a:lvl1pPr>
              <a:defRPr/>
            </a:lvl1pPr>
          </a:lstStyle>
          <a:p>
            <a:fld id="{C104CCD9-EC22-4287-A1B4-62CB613D396E}" type="slidenum">
              <a:rPr lang="en-GB" altLang="en-US"/>
              <a:pPr/>
              <a:t>‹#›</a:t>
            </a:fld>
            <a:endParaRPr lang="en-GB" altLang="en-US"/>
          </a:p>
        </p:txBody>
      </p:sp>
    </p:spTree>
    <p:extLst>
      <p:ext uri="{BB962C8B-B14F-4D97-AF65-F5344CB8AC3E}">
        <p14:creationId xmlns:p14="http://schemas.microsoft.com/office/powerpoint/2010/main" val="240073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50000">
              <a:schemeClr val="hlink"/>
            </a:gs>
            <a:gs pos="100000">
              <a:srgbClr val="9999FF"/>
            </a:gs>
          </a:gsLst>
          <a:lin ang="189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2ED5AD-ED8C-0DEB-D025-E708FC67C2D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80856380-0F0B-F292-B23A-03D82637064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FEFC71C8-65A8-6DFC-366E-42FD1BD8195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ltLang="en-US"/>
          </a:p>
        </p:txBody>
      </p:sp>
      <p:sp>
        <p:nvSpPr>
          <p:cNvPr id="1029" name="Rectangle 5">
            <a:extLst>
              <a:ext uri="{FF2B5EF4-FFF2-40B4-BE49-F238E27FC236}">
                <a16:creationId xmlns:a16="http://schemas.microsoft.com/office/drawing/2014/main" id="{00C125A4-5795-2200-2D02-27C2698B1D8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altLang="en-US"/>
          </a:p>
        </p:txBody>
      </p:sp>
      <p:sp>
        <p:nvSpPr>
          <p:cNvPr id="1030" name="Rectangle 6">
            <a:extLst>
              <a:ext uri="{FF2B5EF4-FFF2-40B4-BE49-F238E27FC236}">
                <a16:creationId xmlns:a16="http://schemas.microsoft.com/office/drawing/2014/main" id="{97595FA0-5DA1-8B04-C742-6D65C74CF51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C37F077-78E9-4601-8F2A-01BF1C2F8C0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23760B6C-AEEA-CE59-7021-92C4DE29064D}"/>
              </a:ext>
            </a:extLst>
          </p:cNvPr>
          <p:cNvSpPr txBox="1">
            <a:spLocks noChangeArrowheads="1"/>
          </p:cNvSpPr>
          <p:nvPr/>
        </p:nvSpPr>
        <p:spPr bwMode="auto">
          <a:xfrm>
            <a:off x="838200" y="5334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effectLst>
                  <a:outerShdw blurRad="38100" dist="38100" dir="2700000" algn="tl">
                    <a:srgbClr val="FFFFFF"/>
                  </a:outerShdw>
                </a:effectLst>
              </a:rPr>
              <a:t>Earth Materials. Module 06</a:t>
            </a:r>
            <a:endParaRPr lang="en-GB" altLang="en-US">
              <a:solidFill>
                <a:schemeClr val="hlink"/>
              </a:solidFill>
              <a:effectDag name="">
                <a:cont type="tree" name="">
                  <a:effect ref="fillLine"/>
                  <a:outerShdw dist="38100" dir="13500000" algn="br">
                    <a:srgbClr val="DDDDFE"/>
                  </a:outerShdw>
                </a:cont>
                <a:cont type="tree" name="">
                  <a:effect ref="fillLine"/>
                  <a:outerShdw dist="38100" dir="2700000" algn="tl">
                    <a:srgbClr val="7A7A98"/>
                  </a:outerShdw>
                </a:cont>
                <a:effect ref="fillLine"/>
              </a:effectDag>
              <a:latin typeface="Times New Roman" panose="02020603050405020304" pitchFamily="18" charset="0"/>
            </a:endParaRPr>
          </a:p>
        </p:txBody>
      </p:sp>
      <p:sp>
        <p:nvSpPr>
          <p:cNvPr id="2052" name="Text Box 4">
            <a:extLst>
              <a:ext uri="{FF2B5EF4-FFF2-40B4-BE49-F238E27FC236}">
                <a16:creationId xmlns:a16="http://schemas.microsoft.com/office/drawing/2014/main" id="{EE136C8A-2BF0-80D7-A202-D4B5BD3337A6}"/>
              </a:ext>
            </a:extLst>
          </p:cNvPr>
          <p:cNvSpPr txBox="1">
            <a:spLocks noChangeArrowheads="1"/>
          </p:cNvSpPr>
          <p:nvPr/>
        </p:nvSpPr>
        <p:spPr bwMode="auto">
          <a:xfrm>
            <a:off x="838200" y="1371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053" name="Text Box 5">
            <a:extLst>
              <a:ext uri="{FF2B5EF4-FFF2-40B4-BE49-F238E27FC236}">
                <a16:creationId xmlns:a16="http://schemas.microsoft.com/office/drawing/2014/main" id="{44722B1F-FCC2-B155-C74D-3CCD841C4604}"/>
              </a:ext>
            </a:extLst>
          </p:cNvPr>
          <p:cNvSpPr txBox="1">
            <a:spLocks noChangeArrowheads="1"/>
          </p:cNvSpPr>
          <p:nvPr/>
        </p:nvSpPr>
        <p:spPr bwMode="auto">
          <a:xfrm>
            <a:off x="762000" y="2209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054" name="Text Box 6">
            <a:extLst>
              <a:ext uri="{FF2B5EF4-FFF2-40B4-BE49-F238E27FC236}">
                <a16:creationId xmlns:a16="http://schemas.microsoft.com/office/drawing/2014/main" id="{4D2303E9-E6D1-DA4C-6688-FE2E37B773F3}"/>
              </a:ext>
            </a:extLst>
          </p:cNvPr>
          <p:cNvSpPr txBox="1">
            <a:spLocks noChangeArrowheads="1"/>
          </p:cNvSpPr>
          <p:nvPr/>
        </p:nvSpPr>
        <p:spPr bwMode="auto">
          <a:xfrm>
            <a:off x="1295400" y="14478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u="sng"/>
              <a:t>In this module you should study</a:t>
            </a:r>
            <a:r>
              <a:rPr lang="en-GB" altLang="en-US"/>
              <a:t>:</a:t>
            </a:r>
          </a:p>
        </p:txBody>
      </p:sp>
      <p:sp>
        <p:nvSpPr>
          <p:cNvPr id="2055" name="Text Box 7">
            <a:extLst>
              <a:ext uri="{FF2B5EF4-FFF2-40B4-BE49-F238E27FC236}">
                <a16:creationId xmlns:a16="http://schemas.microsoft.com/office/drawing/2014/main" id="{CF5DB5DD-9AEF-5663-1146-8667CF20778C}"/>
              </a:ext>
            </a:extLst>
          </p:cNvPr>
          <p:cNvSpPr txBox="1">
            <a:spLocks noChangeArrowheads="1"/>
          </p:cNvSpPr>
          <p:nvPr/>
        </p:nvSpPr>
        <p:spPr bwMode="auto">
          <a:xfrm>
            <a:off x="457200" y="19812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uses of Limestone as a building material and as a raw material for making other useful materials.</a:t>
            </a:r>
          </a:p>
        </p:txBody>
      </p:sp>
      <p:sp>
        <p:nvSpPr>
          <p:cNvPr id="2057" name="Text Box 9">
            <a:extLst>
              <a:ext uri="{FF2B5EF4-FFF2-40B4-BE49-F238E27FC236}">
                <a16:creationId xmlns:a16="http://schemas.microsoft.com/office/drawing/2014/main" id="{BCBA2B92-839A-ADDF-C22F-95F95B3E5DB1}"/>
              </a:ext>
            </a:extLst>
          </p:cNvPr>
          <p:cNvSpPr txBox="1">
            <a:spLocks noChangeArrowheads="1"/>
          </p:cNvSpPr>
          <p:nvPr/>
        </p:nvSpPr>
        <p:spPr bwMode="auto">
          <a:xfrm>
            <a:off x="381000" y="312420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formation of Crude Oil and how it is processed to produce a range of useful materials, including Plastics via Polymerisation.</a:t>
            </a:r>
          </a:p>
        </p:txBody>
      </p:sp>
      <p:sp>
        <p:nvSpPr>
          <p:cNvPr id="2058" name="Text Box 10">
            <a:extLst>
              <a:ext uri="{FF2B5EF4-FFF2-40B4-BE49-F238E27FC236}">
                <a16:creationId xmlns:a16="http://schemas.microsoft.com/office/drawing/2014/main" id="{0A7CEECE-B8AB-0433-E073-916AE50CF1B0}"/>
              </a:ext>
            </a:extLst>
          </p:cNvPr>
          <p:cNvSpPr txBox="1">
            <a:spLocks noChangeArrowheads="1"/>
          </p:cNvSpPr>
          <p:nvPr/>
        </p:nvSpPr>
        <p:spPr bwMode="auto">
          <a:xfrm>
            <a:off x="381000" y="45720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How the Atmosphere of the Earth formed and developed</a:t>
            </a:r>
          </a:p>
        </p:txBody>
      </p:sp>
      <p:sp>
        <p:nvSpPr>
          <p:cNvPr id="2059" name="Text Box 11">
            <a:extLst>
              <a:ext uri="{FF2B5EF4-FFF2-40B4-BE49-F238E27FC236}">
                <a16:creationId xmlns:a16="http://schemas.microsoft.com/office/drawing/2014/main" id="{1667F541-7D2A-CD9F-C3E3-A8D3A1D06449}"/>
              </a:ext>
            </a:extLst>
          </p:cNvPr>
          <p:cNvSpPr txBox="1">
            <a:spLocks noChangeArrowheads="1"/>
          </p:cNvSpPr>
          <p:nvPr/>
        </p:nvSpPr>
        <p:spPr bwMode="auto">
          <a:xfrm>
            <a:off x="381000" y="54102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How the Earth’s landscape is changing as a result of the Rock cycle and Tectonic Plate movement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calcmode="lin" valueType="num">
                                      <p:cBhvr additive="base">
                                        <p:cTn id="7" dur="500" fill="hold"/>
                                        <p:tgtEl>
                                          <p:spTgt spid="20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057">
                                            <p:txEl>
                                              <p:pRg st="0" end="0"/>
                                            </p:txEl>
                                          </p:spTgt>
                                        </p:tgtEl>
                                        <p:attrNameLst>
                                          <p:attrName>style.visibility</p:attrName>
                                        </p:attrNameLst>
                                      </p:cBhvr>
                                      <p:to>
                                        <p:strVal val="visible"/>
                                      </p:to>
                                    </p:set>
                                    <p:anim calcmode="lin" valueType="num">
                                      <p:cBhvr additive="base">
                                        <p:cTn id="13" dur="500" fill="hold"/>
                                        <p:tgtEl>
                                          <p:spTgt spid="205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058">
                                            <p:txEl>
                                              <p:pRg st="0" end="0"/>
                                            </p:txEl>
                                          </p:spTgt>
                                        </p:tgtEl>
                                        <p:attrNameLst>
                                          <p:attrName>style.visibility</p:attrName>
                                        </p:attrNameLst>
                                      </p:cBhvr>
                                      <p:to>
                                        <p:strVal val="visible"/>
                                      </p:to>
                                    </p:set>
                                    <p:anim calcmode="lin" valueType="num">
                                      <p:cBhvr additive="base">
                                        <p:cTn id="19" dur="500" fill="hold"/>
                                        <p:tgtEl>
                                          <p:spTgt spid="205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059">
                                            <p:txEl>
                                              <p:pRg st="0" end="0"/>
                                            </p:txEl>
                                          </p:spTgt>
                                        </p:tgtEl>
                                        <p:attrNameLst>
                                          <p:attrName>style.visibility</p:attrName>
                                        </p:attrNameLst>
                                      </p:cBhvr>
                                      <p:to>
                                        <p:strVal val="visible"/>
                                      </p:to>
                                    </p:set>
                                    <p:anim calcmode="lin" valueType="num">
                                      <p:cBhvr additive="base">
                                        <p:cTn id="25" dur="500" fill="hold"/>
                                        <p:tgtEl>
                                          <p:spTgt spid="205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autoUpdateAnimBg="0"/>
      <p:bldP spid="2057" grpId="0" build="p" autoUpdateAnimBg="0"/>
      <p:bldP spid="2058" grpId="0" build="p" autoUpdateAnimBg="0"/>
      <p:bldP spid="205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F87B389-E807-6F31-FE1C-A281B291617B}"/>
              </a:ext>
            </a:extLst>
          </p:cNvPr>
          <p:cNvSpPr txBox="1">
            <a:spLocks noChangeArrowheads="1"/>
          </p:cNvSpPr>
          <p:nvPr/>
        </p:nvSpPr>
        <p:spPr bwMode="auto">
          <a:xfrm>
            <a:off x="1905000" y="304800"/>
            <a:ext cx="533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u="sng"/>
              <a:t>How can so many useful products </a:t>
            </a:r>
          </a:p>
          <a:p>
            <a:pPr algn="ctr">
              <a:spcBef>
                <a:spcPct val="50000"/>
              </a:spcBef>
            </a:pPr>
            <a:r>
              <a:rPr lang="en-GB" altLang="en-US" u="sng"/>
              <a:t>be made from </a:t>
            </a:r>
            <a:r>
              <a:rPr lang="en-GB" altLang="en-US" b="1" u="sng">
                <a:effectLst>
                  <a:outerShdw blurRad="38100" dist="38100" dir="2700000" algn="tl">
                    <a:srgbClr val="FFFFFF"/>
                  </a:outerShdw>
                </a:effectLst>
              </a:rPr>
              <a:t>Crude Oil</a:t>
            </a:r>
            <a:r>
              <a:rPr lang="en-GB" altLang="en-US" u="sng"/>
              <a:t>?</a:t>
            </a:r>
          </a:p>
        </p:txBody>
      </p:sp>
      <p:sp>
        <p:nvSpPr>
          <p:cNvPr id="10243" name="Text Box 3">
            <a:extLst>
              <a:ext uri="{FF2B5EF4-FFF2-40B4-BE49-F238E27FC236}">
                <a16:creationId xmlns:a16="http://schemas.microsoft.com/office/drawing/2014/main" id="{3689E138-3ED3-E699-7448-E4486176F05F}"/>
              </a:ext>
            </a:extLst>
          </p:cNvPr>
          <p:cNvSpPr txBox="1">
            <a:spLocks noChangeArrowheads="1"/>
          </p:cNvSpPr>
          <p:nvPr/>
        </p:nvSpPr>
        <p:spPr bwMode="auto">
          <a:xfrm>
            <a:off x="609600" y="1371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What should we remember from Key Stage 3?</a:t>
            </a:r>
            <a:endParaRPr lang="en-GB" altLang="en-US" sz="3600"/>
          </a:p>
        </p:txBody>
      </p:sp>
      <p:sp>
        <p:nvSpPr>
          <p:cNvPr id="10244" name="Text Box 4">
            <a:extLst>
              <a:ext uri="{FF2B5EF4-FFF2-40B4-BE49-F238E27FC236}">
                <a16:creationId xmlns:a16="http://schemas.microsoft.com/office/drawing/2014/main" id="{6A1A035B-FEC4-3734-E244-11D4EBB05695}"/>
              </a:ext>
            </a:extLst>
          </p:cNvPr>
          <p:cNvSpPr txBox="1">
            <a:spLocks noChangeArrowheads="1"/>
          </p:cNvSpPr>
          <p:nvPr/>
        </p:nvSpPr>
        <p:spPr bwMode="auto">
          <a:xfrm>
            <a:off x="228600" y="1836738"/>
            <a:ext cx="8610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Crude oil is obtained from the Earth’s crust.</a:t>
            </a:r>
          </a:p>
          <a:p>
            <a:endParaRPr lang="en-GB" altLang="en-US"/>
          </a:p>
          <a:p>
            <a:r>
              <a:rPr lang="en-GB" altLang="en-US"/>
              <a:t>It was formed from the remains of organisms which lived millions of years ago.</a:t>
            </a:r>
          </a:p>
          <a:p>
            <a:endParaRPr lang="en-GB" altLang="en-US"/>
          </a:p>
          <a:p>
            <a:r>
              <a:rPr lang="en-GB" altLang="en-US"/>
              <a:t>It is a fossil fuel.</a:t>
            </a:r>
          </a:p>
          <a:p>
            <a:endParaRPr lang="en-GB" altLang="en-US"/>
          </a:p>
          <a:p>
            <a:r>
              <a:rPr lang="en-GB" altLang="en-US"/>
              <a:t>The fossil fuels coal, oil and natural gas have resulted from the action of </a:t>
            </a:r>
            <a:r>
              <a:rPr lang="en-GB" altLang="en-US" b="1"/>
              <a:t>heat </a:t>
            </a:r>
            <a:r>
              <a:rPr lang="en-GB" altLang="en-US"/>
              <a:t>and </a:t>
            </a:r>
            <a:r>
              <a:rPr lang="en-GB" altLang="en-US" b="1"/>
              <a:t>pressure</a:t>
            </a:r>
            <a:r>
              <a:rPr lang="en-GB" altLang="en-US"/>
              <a:t> over </a:t>
            </a:r>
            <a:r>
              <a:rPr lang="en-GB" altLang="en-US" b="1"/>
              <a:t>millions</a:t>
            </a:r>
            <a:r>
              <a:rPr lang="en-GB" altLang="en-US"/>
              <a:t> of years, in the absence of air, on material from animals and plants (organic material) which has been covered by layers of sedimentary rock.   </a:t>
            </a:r>
            <a:r>
              <a:rPr lang="en-GB" altLang="en-US" sz="2000"/>
              <a:t>(Syllabus statement)</a:t>
            </a:r>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33AB1AF5-8170-5452-B7F8-E1CDD58F6CD1}"/>
              </a:ext>
            </a:extLst>
          </p:cNvPr>
          <p:cNvSpPr txBox="1">
            <a:spLocks noChangeArrowheads="1"/>
          </p:cNvSpPr>
          <p:nvPr/>
        </p:nvSpPr>
        <p:spPr bwMode="auto">
          <a:xfrm>
            <a:off x="457200" y="3810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Like all fossil fuels, Crude Oil was formed millions of years ago.</a:t>
            </a:r>
          </a:p>
        </p:txBody>
      </p:sp>
      <p:graphicFrame>
        <p:nvGraphicFramePr>
          <p:cNvPr id="11267" name="Object 3">
            <a:extLst>
              <a:ext uri="{FF2B5EF4-FFF2-40B4-BE49-F238E27FC236}">
                <a16:creationId xmlns:a16="http://schemas.microsoft.com/office/drawing/2014/main" id="{F8F77679-A9E5-413F-973A-9C18F5A12F9D}"/>
              </a:ext>
            </a:extLst>
          </p:cNvPr>
          <p:cNvGraphicFramePr>
            <a:graphicFrameLocks noChangeAspect="1"/>
          </p:cNvGraphicFramePr>
          <p:nvPr/>
        </p:nvGraphicFramePr>
        <p:xfrm>
          <a:off x="457200" y="1752600"/>
          <a:ext cx="4648200" cy="3949700"/>
        </p:xfrm>
        <a:graphic>
          <a:graphicData uri="http://schemas.openxmlformats.org/presentationml/2006/ole">
            <mc:AlternateContent xmlns:mc="http://schemas.openxmlformats.org/markup-compatibility/2006">
              <mc:Choice xmlns:v="urn:schemas-microsoft-com:vml" Requires="v">
                <p:oleObj name="Bitmap Image" r:id="rId3" imgW="2790476" imgH="2371429" progId="Paint.Picture">
                  <p:embed/>
                </p:oleObj>
              </mc:Choice>
              <mc:Fallback>
                <p:oleObj name="Bitmap Image" r:id="rId3" imgW="2790476" imgH="237142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46482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Text Box 6">
            <a:extLst>
              <a:ext uri="{FF2B5EF4-FFF2-40B4-BE49-F238E27FC236}">
                <a16:creationId xmlns:a16="http://schemas.microsoft.com/office/drawing/2014/main" id="{0202A66A-79D7-0452-B924-AE9F1B3374FF}"/>
              </a:ext>
            </a:extLst>
          </p:cNvPr>
          <p:cNvSpPr txBox="1">
            <a:spLocks noChangeArrowheads="1"/>
          </p:cNvSpPr>
          <p:nvPr/>
        </p:nvSpPr>
        <p:spPr bwMode="auto">
          <a:xfrm>
            <a:off x="5029200" y="1752600"/>
            <a:ext cx="3810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Tiny Sea creature and plants died and were buried on the ocean floor. Over time they became covered with layers of silt and mud. All the Oxygen which would have caused them to rot was squeezed out.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1+#ppt_w/2"/>
                                          </p:val>
                                        </p:tav>
                                        <p:tav tm="100000">
                                          <p:val>
                                            <p:strVal val="#ppt_x"/>
                                          </p:val>
                                        </p:tav>
                                      </p:tavLst>
                                    </p:anim>
                                    <p:anim calcmode="lin" valueType="num">
                                      <p:cBhvr additive="base">
                                        <p:cTn id="14"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1270">
                                            <p:txEl>
                                              <p:pRg st="0" end="0"/>
                                            </p:txEl>
                                          </p:spTgt>
                                        </p:tgtEl>
                                        <p:attrNameLst>
                                          <p:attrName>style.visibility</p:attrName>
                                        </p:attrNameLst>
                                      </p:cBhvr>
                                      <p:to>
                                        <p:strVal val="visible"/>
                                      </p:to>
                                    </p:set>
                                    <p:anim calcmode="lin" valueType="num">
                                      <p:cBhvr additive="base">
                                        <p:cTn id="19" dur="500" fill="hold"/>
                                        <p:tgtEl>
                                          <p:spTgt spid="1127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P spid="1127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a:extLst>
              <a:ext uri="{FF2B5EF4-FFF2-40B4-BE49-F238E27FC236}">
                <a16:creationId xmlns:a16="http://schemas.microsoft.com/office/drawing/2014/main" id="{F9A888A7-5D92-05BD-5677-0A7A92E15537}"/>
              </a:ext>
            </a:extLst>
          </p:cNvPr>
          <p:cNvGraphicFramePr>
            <a:graphicFrameLocks noChangeAspect="1"/>
          </p:cNvGraphicFramePr>
          <p:nvPr/>
        </p:nvGraphicFramePr>
        <p:xfrm>
          <a:off x="381000" y="1219200"/>
          <a:ext cx="4648200" cy="3981450"/>
        </p:xfrm>
        <a:graphic>
          <a:graphicData uri="http://schemas.openxmlformats.org/presentationml/2006/ole">
            <mc:AlternateContent xmlns:mc="http://schemas.openxmlformats.org/markup-compatibility/2006">
              <mc:Choice xmlns:v="urn:schemas-microsoft-com:vml" Requires="v">
                <p:oleObj name="Bitmap Image" r:id="rId3" imgW="2790476" imgH="2390476" progId="Paint.Picture">
                  <p:embed/>
                </p:oleObj>
              </mc:Choice>
              <mc:Fallback>
                <p:oleObj name="Bitmap Image" r:id="rId3" imgW="2790476" imgH="239047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46482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a:extLst>
              <a:ext uri="{FF2B5EF4-FFF2-40B4-BE49-F238E27FC236}">
                <a16:creationId xmlns:a16="http://schemas.microsoft.com/office/drawing/2014/main" id="{CB390D97-9796-0BF6-1BEB-84D3307D3DD2}"/>
              </a:ext>
            </a:extLst>
          </p:cNvPr>
          <p:cNvSpPr txBox="1">
            <a:spLocks noChangeArrowheads="1"/>
          </p:cNvSpPr>
          <p:nvPr/>
        </p:nvSpPr>
        <p:spPr bwMode="auto">
          <a:xfrm>
            <a:off x="5105400" y="1447800"/>
            <a:ext cx="350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Over millions of years, the remains were buried deeper and deeper. The enormous heat and pressure turned the organic material in their remains into Crude Oil and Methane (Natural Gas)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extLst>
              <a:ext uri="{FF2B5EF4-FFF2-40B4-BE49-F238E27FC236}">
                <a16:creationId xmlns:a16="http://schemas.microsoft.com/office/drawing/2014/main" id="{DCD83C1A-6891-941C-9703-E1D158789A82}"/>
              </a:ext>
            </a:extLst>
          </p:cNvPr>
          <p:cNvGraphicFramePr>
            <a:graphicFrameLocks noChangeAspect="1"/>
          </p:cNvGraphicFramePr>
          <p:nvPr/>
        </p:nvGraphicFramePr>
        <p:xfrm>
          <a:off x="457200" y="838200"/>
          <a:ext cx="4572000" cy="3863975"/>
        </p:xfrm>
        <a:graphic>
          <a:graphicData uri="http://schemas.openxmlformats.org/presentationml/2006/ole">
            <mc:AlternateContent xmlns:mc="http://schemas.openxmlformats.org/markup-compatibility/2006">
              <mc:Choice xmlns:v="urn:schemas-microsoft-com:vml" Requires="v">
                <p:oleObj name="Bitmap Image" r:id="rId3" imgW="2771429" imgH="2343477" progId="Paint.Picture">
                  <p:embed/>
                </p:oleObj>
              </mc:Choice>
              <mc:Fallback>
                <p:oleObj name="Bitmap Image" r:id="rId3" imgW="2771429" imgH="234347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45720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a:extLst>
              <a:ext uri="{FF2B5EF4-FFF2-40B4-BE49-F238E27FC236}">
                <a16:creationId xmlns:a16="http://schemas.microsoft.com/office/drawing/2014/main" id="{986C6EE1-D15A-A1F4-4AA4-A3C84CFE9195}"/>
              </a:ext>
            </a:extLst>
          </p:cNvPr>
          <p:cNvSpPr txBox="1">
            <a:spLocks noChangeArrowheads="1"/>
          </p:cNvSpPr>
          <p:nvPr/>
        </p:nvSpPr>
        <p:spPr bwMode="auto">
          <a:xfrm>
            <a:off x="5334000" y="838200"/>
            <a:ext cx="3429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Today, the Crude Oil lies covered by layers of sedimentary rock. We have to drill down through the rock to reach rock formations which contain Oil and Gas deposits. They occur in bands of porous (spongy) rock.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1+#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70CEE9B5-FE1B-A3CD-5EFC-6A7CA4816507}"/>
              </a:ext>
            </a:extLst>
          </p:cNvPr>
          <p:cNvSpPr txBox="1">
            <a:spLocks noChangeArrowheads="1"/>
          </p:cNvSpPr>
          <p:nvPr/>
        </p:nvSpPr>
        <p:spPr bwMode="auto">
          <a:xfrm>
            <a:off x="685800" y="6096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The Oil is often found in porous rock</a:t>
            </a:r>
          </a:p>
        </p:txBody>
      </p:sp>
      <p:pic>
        <p:nvPicPr>
          <p:cNvPr id="14339" name="Picture 3">
            <a:extLst>
              <a:ext uri="{FF2B5EF4-FFF2-40B4-BE49-F238E27FC236}">
                <a16:creationId xmlns:a16="http://schemas.microsoft.com/office/drawing/2014/main" id="{9686A231-9161-CB47-ABD6-E128025AE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200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a:extLst>
              <a:ext uri="{FF2B5EF4-FFF2-40B4-BE49-F238E27FC236}">
                <a16:creationId xmlns:a16="http://schemas.microsoft.com/office/drawing/2014/main" id="{8C2B6E4E-6350-4A6C-9D0F-975BC4D60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71600"/>
            <a:ext cx="5105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 Box 5">
            <a:extLst>
              <a:ext uri="{FF2B5EF4-FFF2-40B4-BE49-F238E27FC236}">
                <a16:creationId xmlns:a16="http://schemas.microsoft.com/office/drawing/2014/main" id="{F62CF438-7FE3-DEB6-EE20-E4188F219C60}"/>
              </a:ext>
            </a:extLst>
          </p:cNvPr>
          <p:cNvSpPr txBox="1">
            <a:spLocks noChangeArrowheads="1"/>
          </p:cNvSpPr>
          <p:nvPr/>
        </p:nvSpPr>
        <p:spPr bwMode="auto">
          <a:xfrm>
            <a:off x="457200" y="3886200"/>
            <a:ext cx="3048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Sometimes it is visible in bands of shale</a:t>
            </a:r>
          </a:p>
        </p:txBody>
      </p:sp>
      <p:sp>
        <p:nvSpPr>
          <p:cNvPr id="14342" name="Line 6">
            <a:extLst>
              <a:ext uri="{FF2B5EF4-FFF2-40B4-BE49-F238E27FC236}">
                <a16:creationId xmlns:a16="http://schemas.microsoft.com/office/drawing/2014/main" id="{786FDAAA-0E3B-0AC2-4503-50405C11DB6B}"/>
              </a:ext>
            </a:extLst>
          </p:cNvPr>
          <p:cNvSpPr>
            <a:spLocks noChangeShapeType="1"/>
          </p:cNvSpPr>
          <p:nvPr/>
        </p:nvSpPr>
        <p:spPr bwMode="auto">
          <a:xfrm flipV="1">
            <a:off x="1295400" y="2514600"/>
            <a:ext cx="1295400" cy="1447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1+#ppt_w/2"/>
                                          </p:val>
                                        </p:tav>
                                        <p:tav tm="100000">
                                          <p:val>
                                            <p:strVal val="#ppt_x"/>
                                          </p:val>
                                        </p:tav>
                                      </p:tavLst>
                                    </p:anim>
                                    <p:anim calcmode="lin" valueType="num">
                                      <p:cBhvr additive="base">
                                        <p:cTn id="14"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4341">
                                            <p:txEl>
                                              <p:pRg st="0" end="0"/>
                                            </p:txEl>
                                          </p:spTgt>
                                        </p:tgtEl>
                                        <p:attrNameLst>
                                          <p:attrName>style.visibility</p:attrName>
                                        </p:attrNameLst>
                                      </p:cBhvr>
                                      <p:to>
                                        <p:strVal val="visible"/>
                                      </p:to>
                                    </p:set>
                                    <p:anim calcmode="lin" valueType="num">
                                      <p:cBhvr additive="base">
                                        <p:cTn id="19" dur="500" fill="hold"/>
                                        <p:tgtEl>
                                          <p:spTgt spid="1434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342"/>
                                        </p:tgtEl>
                                        <p:attrNameLst>
                                          <p:attrName>style.visibility</p:attrName>
                                        </p:attrNameLst>
                                      </p:cBhvr>
                                      <p:to>
                                        <p:strVal val="visible"/>
                                      </p:to>
                                    </p:set>
                                    <p:anim calcmode="lin" valueType="num">
                                      <p:cBhvr additive="base">
                                        <p:cTn id="25" dur="500" fill="hold"/>
                                        <p:tgtEl>
                                          <p:spTgt spid="14342"/>
                                        </p:tgtEl>
                                        <p:attrNameLst>
                                          <p:attrName>ppt_x</p:attrName>
                                        </p:attrNameLst>
                                      </p:cBhvr>
                                      <p:tavLst>
                                        <p:tav tm="0">
                                          <p:val>
                                            <p:strVal val="1+#ppt_w/2"/>
                                          </p:val>
                                        </p:tav>
                                        <p:tav tm="100000">
                                          <p:val>
                                            <p:strVal val="#ppt_x"/>
                                          </p:val>
                                        </p:tav>
                                      </p:tavLst>
                                    </p:anim>
                                    <p:anim calcmode="lin" valueType="num">
                                      <p:cBhvr additive="base">
                                        <p:cTn id="26"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additive="base">
                                        <p:cTn id="31" dur="500" fill="hold"/>
                                        <p:tgtEl>
                                          <p:spTgt spid="14340"/>
                                        </p:tgtEl>
                                        <p:attrNameLst>
                                          <p:attrName>ppt_x</p:attrName>
                                        </p:attrNameLst>
                                      </p:cBhvr>
                                      <p:tavLst>
                                        <p:tav tm="0">
                                          <p:val>
                                            <p:strVal val="1+#ppt_w/2"/>
                                          </p:val>
                                        </p:tav>
                                        <p:tav tm="100000">
                                          <p:val>
                                            <p:strVal val="#ppt_x"/>
                                          </p:val>
                                        </p:tav>
                                      </p:tavLst>
                                    </p:anim>
                                    <p:anim calcmode="lin" valueType="num">
                                      <p:cBhvr additive="base">
                                        <p:cTn id="32"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4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A2471977-E053-9E0C-9D5F-448331DC9692}"/>
              </a:ext>
            </a:extLst>
          </p:cNvPr>
          <p:cNvSpPr txBox="1">
            <a:spLocks noChangeArrowheads="1"/>
          </p:cNvSpPr>
          <p:nvPr/>
        </p:nvSpPr>
        <p:spPr bwMode="auto">
          <a:xfrm>
            <a:off x="609600" y="119063"/>
            <a:ext cx="8001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To get it out, we have to drill down into the Earth’s crust</a:t>
            </a:r>
          </a:p>
        </p:txBody>
      </p:sp>
      <p:pic>
        <p:nvPicPr>
          <p:cNvPr id="15363" name="Picture 3">
            <a:extLst>
              <a:ext uri="{FF2B5EF4-FFF2-40B4-BE49-F238E27FC236}">
                <a16:creationId xmlns:a16="http://schemas.microsoft.com/office/drawing/2014/main" id="{DFAF3DF2-B9C3-A69D-B1F7-964884801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21907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a:extLst>
              <a:ext uri="{FF2B5EF4-FFF2-40B4-BE49-F238E27FC236}">
                <a16:creationId xmlns:a16="http://schemas.microsoft.com/office/drawing/2014/main" id="{80AD7ECA-553A-BCAC-EF16-7BF12635F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58674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Text Box 6">
            <a:extLst>
              <a:ext uri="{FF2B5EF4-FFF2-40B4-BE49-F238E27FC236}">
                <a16:creationId xmlns:a16="http://schemas.microsoft.com/office/drawing/2014/main" id="{D95A6865-EA90-7255-3613-E5D1D0C5D780}"/>
              </a:ext>
            </a:extLst>
          </p:cNvPr>
          <p:cNvSpPr txBox="1">
            <a:spLocks noChangeArrowheads="1"/>
          </p:cNvSpPr>
          <p:nvPr/>
        </p:nvSpPr>
        <p:spPr bwMode="auto">
          <a:xfrm>
            <a:off x="609600" y="55626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Often the drilling rigs are located miles offshore, on drilling platforms.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 calcmode="lin" valueType="num">
                                      <p:cBhvr additive="base">
                                        <p:cTn id="7" dur="500" fill="hold"/>
                                        <p:tgtEl>
                                          <p:spTgt spid="153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43DEEC74-E1BC-222E-ED93-823638981245}"/>
              </a:ext>
            </a:extLst>
          </p:cNvPr>
          <p:cNvSpPr txBox="1">
            <a:spLocks noChangeArrowheads="1"/>
          </p:cNvSpPr>
          <p:nvPr/>
        </p:nvSpPr>
        <p:spPr bwMode="auto">
          <a:xfrm>
            <a:off x="457200" y="176213"/>
            <a:ext cx="8077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The United Kingdom drills for Oil in ‘Oil fields’ beneath the North Sea</a:t>
            </a:r>
          </a:p>
        </p:txBody>
      </p:sp>
      <p:pic>
        <p:nvPicPr>
          <p:cNvPr id="16387" name="Picture 3">
            <a:extLst>
              <a:ext uri="{FF2B5EF4-FFF2-40B4-BE49-F238E27FC236}">
                <a16:creationId xmlns:a16="http://schemas.microsoft.com/office/drawing/2014/main" id="{3D90651A-585D-E547-E9F5-10EB7B2E5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4800600"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a:extLst>
              <a:ext uri="{FF2B5EF4-FFF2-40B4-BE49-F238E27FC236}">
                <a16:creationId xmlns:a16="http://schemas.microsoft.com/office/drawing/2014/main" id="{40693E6C-D65F-4741-CECF-B9A08BB17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52600"/>
            <a:ext cx="31369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1+#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1+#ppt_w/2"/>
                                          </p:val>
                                        </p:tav>
                                        <p:tav tm="100000">
                                          <p:val>
                                            <p:strVal val="#ppt_x"/>
                                          </p:val>
                                        </p:tav>
                                      </p:tavLst>
                                    </p:anim>
                                    <p:anim calcmode="lin" valueType="num">
                                      <p:cBhvr additive="base">
                                        <p:cTn id="14"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1E579E29-C5CB-119F-1CB5-227A9F72DBFE}"/>
              </a:ext>
            </a:extLst>
          </p:cNvPr>
          <p:cNvSpPr txBox="1">
            <a:spLocks noChangeArrowheads="1"/>
          </p:cNvSpPr>
          <p:nvPr/>
        </p:nvSpPr>
        <p:spPr bwMode="auto">
          <a:xfrm>
            <a:off x="762000" y="4572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We ‘Share’ the Oil field with others in Europe, having a claim to the fields</a:t>
            </a:r>
          </a:p>
        </p:txBody>
      </p:sp>
      <p:pic>
        <p:nvPicPr>
          <p:cNvPr id="17411" name="Picture 3">
            <a:extLst>
              <a:ext uri="{FF2B5EF4-FFF2-40B4-BE49-F238E27FC236}">
                <a16:creationId xmlns:a16="http://schemas.microsoft.com/office/drawing/2014/main" id="{3C1854C9-57F4-6F71-CDC1-866FF1166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746760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1+#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34160AE2-20DF-9379-18D7-E0FC7AF83338}"/>
              </a:ext>
            </a:extLst>
          </p:cNvPr>
          <p:cNvSpPr txBox="1">
            <a:spLocks noChangeArrowheads="1"/>
          </p:cNvSpPr>
          <p:nvPr/>
        </p:nvSpPr>
        <p:spPr bwMode="auto">
          <a:xfrm>
            <a:off x="381000" y="457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Oil platforms in the North Sea are huge</a:t>
            </a:r>
          </a:p>
        </p:txBody>
      </p:sp>
      <p:pic>
        <p:nvPicPr>
          <p:cNvPr id="18435" name="Picture 3">
            <a:extLst>
              <a:ext uri="{FF2B5EF4-FFF2-40B4-BE49-F238E27FC236}">
                <a16:creationId xmlns:a16="http://schemas.microsoft.com/office/drawing/2014/main" id="{04AD6638-83A3-E884-4182-0C2857367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172200"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 Box 4">
            <a:extLst>
              <a:ext uri="{FF2B5EF4-FFF2-40B4-BE49-F238E27FC236}">
                <a16:creationId xmlns:a16="http://schemas.microsoft.com/office/drawing/2014/main" id="{39DB1C13-ED2E-59BF-68B2-54AB11DD91C5}"/>
              </a:ext>
            </a:extLst>
          </p:cNvPr>
          <p:cNvSpPr txBox="1">
            <a:spLocks noChangeArrowheads="1"/>
          </p:cNvSpPr>
          <p:nvPr/>
        </p:nvSpPr>
        <p:spPr bwMode="auto">
          <a:xfrm>
            <a:off x="457200" y="5257800"/>
            <a:ext cx="8077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They stand on tall legs anchored to the sea bed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869F3F9B-EE6A-93FB-03FC-3A4567069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543800"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5D376339-858A-EE44-0E8C-E6D37087B1BA}"/>
              </a:ext>
            </a:extLst>
          </p:cNvPr>
          <p:cNvSpPr txBox="1">
            <a:spLocks noChangeArrowheads="1"/>
          </p:cNvSpPr>
          <p:nvPr/>
        </p:nvSpPr>
        <p:spPr bwMode="auto">
          <a:xfrm>
            <a:off x="762000" y="1371600"/>
            <a:ext cx="7467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solidFill>
                  <a:srgbClr val="000000"/>
                </a:solidFill>
              </a:rPr>
              <a:t>Limestone is a commonly occurring rock which can be used not only for building, but also for making many other useful materials including Lime, Cement and Glass. It is also added to Bread and Toothpaste.</a:t>
            </a:r>
            <a:endParaRPr lang="en-GB" altLang="en-US"/>
          </a:p>
        </p:txBody>
      </p:sp>
      <p:sp>
        <p:nvSpPr>
          <p:cNvPr id="3075" name="Text Box 3">
            <a:extLst>
              <a:ext uri="{FF2B5EF4-FFF2-40B4-BE49-F238E27FC236}">
                <a16:creationId xmlns:a16="http://schemas.microsoft.com/office/drawing/2014/main" id="{443F2316-E476-AB71-07DF-17CF9CD32781}"/>
              </a:ext>
            </a:extLst>
          </p:cNvPr>
          <p:cNvSpPr txBox="1">
            <a:spLocks noChangeArrowheads="1"/>
          </p:cNvSpPr>
          <p:nvPr/>
        </p:nvSpPr>
        <p:spPr bwMode="auto">
          <a:xfrm>
            <a:off x="685800" y="5410200"/>
            <a:ext cx="7315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Limestone is mainly a chemical compound called </a:t>
            </a:r>
          </a:p>
          <a:p>
            <a:pPr>
              <a:spcBef>
                <a:spcPct val="50000"/>
              </a:spcBef>
            </a:pPr>
            <a:r>
              <a:rPr lang="en-GB" altLang="en-US"/>
              <a:t>Calcium Carbonate  </a:t>
            </a:r>
            <a:r>
              <a:rPr lang="en-GB" altLang="en-US" sz="3200"/>
              <a:t>CaCO</a:t>
            </a:r>
            <a:r>
              <a:rPr lang="en-GB" altLang="en-US" sz="3200" baseline="-25000"/>
              <a:t>3</a:t>
            </a:r>
            <a:endParaRPr lang="en-GB" altLang="en-US" sz="3200"/>
          </a:p>
        </p:txBody>
      </p:sp>
      <p:sp>
        <p:nvSpPr>
          <p:cNvPr id="3078" name="Text Box 6">
            <a:extLst>
              <a:ext uri="{FF2B5EF4-FFF2-40B4-BE49-F238E27FC236}">
                <a16:creationId xmlns:a16="http://schemas.microsoft.com/office/drawing/2014/main" id="{BBF0F35C-ECBE-2E35-EE66-DFA0DB6AB41A}"/>
              </a:ext>
            </a:extLst>
          </p:cNvPr>
          <p:cNvSpPr txBox="1">
            <a:spLocks noChangeArrowheads="1"/>
          </p:cNvSpPr>
          <p:nvPr/>
        </p:nvSpPr>
        <p:spPr bwMode="auto">
          <a:xfrm>
            <a:off x="685800" y="3124200"/>
            <a:ext cx="3886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Limestone is a sedimentary rock, formed from the bones and shells of sea creatures living millions of yeas ago.</a:t>
            </a:r>
          </a:p>
        </p:txBody>
      </p:sp>
      <p:sp>
        <p:nvSpPr>
          <p:cNvPr id="3079" name="Text Box 7">
            <a:extLst>
              <a:ext uri="{FF2B5EF4-FFF2-40B4-BE49-F238E27FC236}">
                <a16:creationId xmlns:a16="http://schemas.microsoft.com/office/drawing/2014/main" id="{8BE509D6-B56F-F460-A8CB-868B8D703FD8}"/>
              </a:ext>
            </a:extLst>
          </p:cNvPr>
          <p:cNvSpPr txBox="1">
            <a:spLocks noChangeArrowheads="1"/>
          </p:cNvSpPr>
          <p:nvPr/>
        </p:nvSpPr>
        <p:spPr bwMode="auto">
          <a:xfrm>
            <a:off x="1371600" y="533400"/>
            <a:ext cx="579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u="sng"/>
              <a:t>Limestone</a:t>
            </a:r>
            <a:endParaRPr lang="en-GB" altLang="en-US" sz="3600"/>
          </a:p>
        </p:txBody>
      </p:sp>
      <p:pic>
        <p:nvPicPr>
          <p:cNvPr id="3080" name="Picture 8">
            <a:extLst>
              <a:ext uri="{FF2B5EF4-FFF2-40B4-BE49-F238E27FC236}">
                <a16:creationId xmlns:a16="http://schemas.microsoft.com/office/drawing/2014/main" id="{3EE0DD3F-D2E4-A513-A8FF-4FCFECA5B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4200"/>
            <a:ext cx="314007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500" fill="hold"/>
                                        <p:tgtEl>
                                          <p:spTgt spid="307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078">
                                            <p:txEl>
                                              <p:pRg st="0" end="0"/>
                                            </p:txEl>
                                          </p:spTgt>
                                        </p:tgtEl>
                                        <p:attrNameLst>
                                          <p:attrName>style.visibility</p:attrName>
                                        </p:attrNameLst>
                                      </p:cBhvr>
                                      <p:to>
                                        <p:strVal val="visible"/>
                                      </p:to>
                                    </p:set>
                                    <p:anim calcmode="lin" valueType="num">
                                      <p:cBhvr additive="base">
                                        <p:cTn id="13" dur="500" fill="hold"/>
                                        <p:tgtEl>
                                          <p:spTgt spid="307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additive="base">
                                        <p:cTn id="19" dur="500" fill="hold"/>
                                        <p:tgtEl>
                                          <p:spTgt spid="3080"/>
                                        </p:tgtEl>
                                        <p:attrNameLst>
                                          <p:attrName>ppt_x</p:attrName>
                                        </p:attrNameLst>
                                      </p:cBhvr>
                                      <p:tavLst>
                                        <p:tav tm="0">
                                          <p:val>
                                            <p:strVal val="1+#ppt_w/2"/>
                                          </p:val>
                                        </p:tav>
                                        <p:tav tm="100000">
                                          <p:val>
                                            <p:strVal val="#ppt_x"/>
                                          </p:val>
                                        </p:tav>
                                      </p:tavLst>
                                    </p:anim>
                                    <p:anim calcmode="lin" valueType="num">
                                      <p:cBhvr additive="base">
                                        <p:cTn id="20"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075">
                                            <p:txEl>
                                              <p:pRg st="0" end="0"/>
                                            </p:txEl>
                                          </p:spTgt>
                                        </p:tgtEl>
                                        <p:attrNameLst>
                                          <p:attrName>style.visibility</p:attrName>
                                        </p:attrNameLst>
                                      </p:cBhvr>
                                      <p:to>
                                        <p:strVal val="visible"/>
                                      </p:to>
                                    </p:set>
                                    <p:anim calcmode="lin" valueType="num">
                                      <p:cBhvr additive="base">
                                        <p:cTn id="25"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075">
                                            <p:txEl>
                                              <p:pRg st="1" end="1"/>
                                            </p:txEl>
                                          </p:spTgt>
                                        </p:tgtEl>
                                        <p:attrNameLst>
                                          <p:attrName>style.visibility</p:attrName>
                                        </p:attrNameLst>
                                      </p:cBhvr>
                                      <p:to>
                                        <p:strVal val="visible"/>
                                      </p:to>
                                    </p:set>
                                    <p:anim calcmode="lin" valueType="num">
                                      <p:cBhvr additive="base">
                                        <p:cTn id="31" dur="500" fill="hold"/>
                                        <p:tgtEl>
                                          <p:spTgt spid="3075">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p:bldP spid="3075" grpId="0" build="p" autoUpdateAnimBg="0"/>
      <p:bldP spid="307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4C1D9AC3-6348-A63C-7E06-B1C2B457B80E}"/>
              </a:ext>
            </a:extLst>
          </p:cNvPr>
          <p:cNvSpPr txBox="1">
            <a:spLocks noChangeArrowheads="1"/>
          </p:cNvSpPr>
          <p:nvPr/>
        </p:nvSpPr>
        <p:spPr bwMode="auto">
          <a:xfrm>
            <a:off x="762000" y="457200"/>
            <a:ext cx="77724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Crude oil is a mixture of compounds.</a:t>
            </a:r>
          </a:p>
          <a:p>
            <a:pPr>
              <a:spcBef>
                <a:spcPct val="50000"/>
              </a:spcBef>
            </a:pPr>
            <a:r>
              <a:rPr lang="en-GB" altLang="en-US" sz="3600"/>
              <a:t>The compounds are mainly made up of the Elements:</a:t>
            </a:r>
          </a:p>
          <a:p>
            <a:pPr>
              <a:spcBef>
                <a:spcPct val="50000"/>
              </a:spcBef>
            </a:pPr>
            <a:r>
              <a:rPr lang="en-GB" altLang="en-US" sz="3600"/>
              <a:t> Carbon </a:t>
            </a:r>
            <a:r>
              <a:rPr lang="en-GB" altLang="en-US" sz="4800"/>
              <a:t>(C)</a:t>
            </a:r>
            <a:r>
              <a:rPr lang="en-GB" altLang="en-US" sz="3600"/>
              <a:t>  </a:t>
            </a:r>
          </a:p>
          <a:p>
            <a:pPr>
              <a:spcBef>
                <a:spcPct val="50000"/>
              </a:spcBef>
            </a:pPr>
            <a:r>
              <a:rPr lang="en-GB" altLang="en-US" sz="3600"/>
              <a:t>and </a:t>
            </a:r>
          </a:p>
          <a:p>
            <a:pPr>
              <a:spcBef>
                <a:spcPct val="50000"/>
              </a:spcBef>
            </a:pPr>
            <a:r>
              <a:rPr lang="en-GB" altLang="en-US" sz="3600"/>
              <a:t>Hydrogen </a:t>
            </a:r>
            <a:r>
              <a:rPr lang="en-GB" altLang="en-US" sz="4800"/>
              <a:t>(H)</a:t>
            </a:r>
            <a:endParaRPr lang="en-GB" altLang="en-US" sz="3600"/>
          </a:p>
        </p:txBody>
      </p:sp>
      <p:sp>
        <p:nvSpPr>
          <p:cNvPr id="20483" name="Text Box 3">
            <a:extLst>
              <a:ext uri="{FF2B5EF4-FFF2-40B4-BE49-F238E27FC236}">
                <a16:creationId xmlns:a16="http://schemas.microsoft.com/office/drawing/2014/main" id="{D0138372-A97C-DC86-1FA9-77DE3F2A4609}"/>
              </a:ext>
            </a:extLst>
          </p:cNvPr>
          <p:cNvSpPr txBox="1">
            <a:spLocks noChangeArrowheads="1"/>
          </p:cNvSpPr>
          <p:nvPr/>
        </p:nvSpPr>
        <p:spPr bwMode="auto">
          <a:xfrm>
            <a:off x="304800" y="5562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They are referred to as </a:t>
            </a:r>
            <a:r>
              <a:rPr lang="en-GB" altLang="en-US" sz="3600" b="1" u="sng"/>
              <a:t>Hydrocarbons</a:t>
            </a:r>
            <a:endParaRPr lang="en-GB"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 calcmode="lin" valueType="num">
                                      <p:cBhvr additive="base">
                                        <p:cTn id="13" dur="500" fill="hold"/>
                                        <p:tgtEl>
                                          <p:spTgt spid="2048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0482">
                                            <p:txEl>
                                              <p:pRg st="2" end="2"/>
                                            </p:txEl>
                                          </p:spTgt>
                                        </p:tgtEl>
                                        <p:attrNameLst>
                                          <p:attrName>style.visibility</p:attrName>
                                        </p:attrNameLst>
                                      </p:cBhvr>
                                      <p:to>
                                        <p:strVal val="visible"/>
                                      </p:to>
                                    </p:set>
                                    <p:anim calcmode="lin" valueType="num">
                                      <p:cBhvr additive="base">
                                        <p:cTn id="19" dur="500" fill="hold"/>
                                        <p:tgtEl>
                                          <p:spTgt spid="2048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0482">
                                            <p:txEl>
                                              <p:pRg st="3" end="3"/>
                                            </p:txEl>
                                          </p:spTgt>
                                        </p:tgtEl>
                                        <p:attrNameLst>
                                          <p:attrName>style.visibility</p:attrName>
                                        </p:attrNameLst>
                                      </p:cBhvr>
                                      <p:to>
                                        <p:strVal val="visible"/>
                                      </p:to>
                                    </p:set>
                                    <p:anim calcmode="lin" valueType="num">
                                      <p:cBhvr additive="base">
                                        <p:cTn id="25" dur="500" fill="hold"/>
                                        <p:tgtEl>
                                          <p:spTgt spid="2048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0482">
                                            <p:txEl>
                                              <p:pRg st="4" end="4"/>
                                            </p:txEl>
                                          </p:spTgt>
                                        </p:tgtEl>
                                        <p:attrNameLst>
                                          <p:attrName>style.visibility</p:attrName>
                                        </p:attrNameLst>
                                      </p:cBhvr>
                                      <p:to>
                                        <p:strVal val="visible"/>
                                      </p:to>
                                    </p:set>
                                    <p:anim calcmode="lin" valueType="num">
                                      <p:cBhvr additive="base">
                                        <p:cTn id="31" dur="500" fill="hold"/>
                                        <p:tgtEl>
                                          <p:spTgt spid="2048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48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0483">
                                            <p:txEl>
                                              <p:pRg st="0" end="0"/>
                                            </p:txEl>
                                          </p:spTgt>
                                        </p:tgtEl>
                                        <p:attrNameLst>
                                          <p:attrName>style.visibility</p:attrName>
                                        </p:attrNameLst>
                                      </p:cBhvr>
                                      <p:to>
                                        <p:strVal val="visible"/>
                                      </p:to>
                                    </p:set>
                                    <p:anim calcmode="lin" valueType="num">
                                      <p:cBhvr additive="base">
                                        <p:cTn id="37" dur="5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EE7E4304-1C69-8B77-D309-D2B8C9D6DE15}"/>
              </a:ext>
            </a:extLst>
          </p:cNvPr>
          <p:cNvSpPr txBox="1">
            <a:spLocks noChangeArrowheads="1"/>
          </p:cNvSpPr>
          <p:nvPr/>
        </p:nvSpPr>
        <p:spPr bwMode="auto">
          <a:xfrm>
            <a:off x="762000" y="762000"/>
            <a:ext cx="76962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The Chemical and Physical properties of Hydrocarbon Molecules in the mixture are unchanged by the fact that they are in a mixture: </a:t>
            </a:r>
          </a:p>
          <a:p>
            <a:pPr>
              <a:spcBef>
                <a:spcPct val="50000"/>
              </a:spcBef>
            </a:pPr>
            <a:r>
              <a:rPr lang="en-GB" altLang="en-US" sz="3600"/>
              <a:t>This means that each compound in the mixture will boils at its own, unique, boiling point.</a:t>
            </a:r>
          </a:p>
          <a:p>
            <a:pPr>
              <a:spcBef>
                <a:spcPct val="50000"/>
              </a:spcBef>
            </a:pPr>
            <a:r>
              <a:rPr lang="en-GB" altLang="en-US" sz="3600"/>
              <a:t>This helps us to separate the mixture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DBEF0723-F82D-AF1D-6B2F-F15D6F1DA60B}"/>
              </a:ext>
            </a:extLst>
          </p:cNvPr>
          <p:cNvSpPr txBox="1">
            <a:spLocks noChangeArrowheads="1"/>
          </p:cNvSpPr>
          <p:nvPr/>
        </p:nvSpPr>
        <p:spPr bwMode="auto">
          <a:xfrm>
            <a:off x="533400" y="182563"/>
            <a:ext cx="7924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Since it is a mixture, crude Oil found in one location may be different to that found in another.</a:t>
            </a:r>
          </a:p>
        </p:txBody>
      </p:sp>
      <p:pic>
        <p:nvPicPr>
          <p:cNvPr id="22531" name="Picture 3">
            <a:extLst>
              <a:ext uri="{FF2B5EF4-FFF2-40B4-BE49-F238E27FC236}">
                <a16:creationId xmlns:a16="http://schemas.microsoft.com/office/drawing/2014/main" id="{17CA7855-7BBE-574A-6821-19C2C909A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9876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a:extLst>
              <a:ext uri="{FF2B5EF4-FFF2-40B4-BE49-F238E27FC236}">
                <a16:creationId xmlns:a16="http://schemas.microsoft.com/office/drawing/2014/main" id="{6AF30EC6-2517-42ED-6788-00F404638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2286000"/>
            <a:ext cx="39354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9707AACD-AA55-61A7-7DEB-C44CCD9963C3}"/>
              </a:ext>
            </a:extLst>
          </p:cNvPr>
          <p:cNvSpPr txBox="1">
            <a:spLocks noChangeArrowheads="1"/>
          </p:cNvSpPr>
          <p:nvPr/>
        </p:nvSpPr>
        <p:spPr bwMode="auto">
          <a:xfrm>
            <a:off x="533400" y="4572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Hydrocarbons are made up of the elements Carbon and Hydrogen only</a:t>
            </a:r>
          </a:p>
        </p:txBody>
      </p:sp>
      <p:sp>
        <p:nvSpPr>
          <p:cNvPr id="23555" name="Text Box 3">
            <a:extLst>
              <a:ext uri="{FF2B5EF4-FFF2-40B4-BE49-F238E27FC236}">
                <a16:creationId xmlns:a16="http://schemas.microsoft.com/office/drawing/2014/main" id="{6480E943-8E18-2228-EADB-4ADC075089BF}"/>
              </a:ext>
            </a:extLst>
          </p:cNvPr>
          <p:cNvSpPr txBox="1">
            <a:spLocks noChangeArrowheads="1"/>
          </p:cNvSpPr>
          <p:nvPr/>
        </p:nvSpPr>
        <p:spPr bwMode="auto">
          <a:xfrm>
            <a:off x="533400" y="1905000"/>
            <a:ext cx="29718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Carbon atoms have four electrons in their outer energy level which they use to form bonds with.</a:t>
            </a:r>
          </a:p>
        </p:txBody>
      </p:sp>
      <p:sp>
        <p:nvSpPr>
          <p:cNvPr id="23556" name="Text Box 4">
            <a:extLst>
              <a:ext uri="{FF2B5EF4-FFF2-40B4-BE49-F238E27FC236}">
                <a16:creationId xmlns:a16="http://schemas.microsoft.com/office/drawing/2014/main" id="{256C8C2A-26C1-B9BC-A6DE-270CFBFCBA4F}"/>
              </a:ext>
            </a:extLst>
          </p:cNvPr>
          <p:cNvSpPr txBox="1">
            <a:spLocks noChangeArrowheads="1"/>
          </p:cNvSpPr>
          <p:nvPr/>
        </p:nvSpPr>
        <p:spPr bwMode="auto">
          <a:xfrm>
            <a:off x="3581400" y="4724400"/>
            <a:ext cx="5181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This means that they can make four covalent bonds with other things.</a:t>
            </a:r>
          </a:p>
        </p:txBody>
      </p:sp>
      <p:grpSp>
        <p:nvGrpSpPr>
          <p:cNvPr id="23557" name="Group 5">
            <a:extLst>
              <a:ext uri="{FF2B5EF4-FFF2-40B4-BE49-F238E27FC236}">
                <a16:creationId xmlns:a16="http://schemas.microsoft.com/office/drawing/2014/main" id="{2504BDCF-7932-F054-D3E5-CD3E2EDE03FB}"/>
              </a:ext>
            </a:extLst>
          </p:cNvPr>
          <p:cNvGrpSpPr>
            <a:grpSpLocks/>
          </p:cNvGrpSpPr>
          <p:nvPr/>
        </p:nvGrpSpPr>
        <p:grpSpPr bwMode="auto">
          <a:xfrm>
            <a:off x="4419600" y="1828800"/>
            <a:ext cx="2609850" cy="2590800"/>
            <a:chOff x="2640" y="1440"/>
            <a:chExt cx="1644" cy="1632"/>
          </a:xfrm>
        </p:grpSpPr>
        <p:sp>
          <p:nvSpPr>
            <p:cNvPr id="23558" name="Oval 6">
              <a:extLst>
                <a:ext uri="{FF2B5EF4-FFF2-40B4-BE49-F238E27FC236}">
                  <a16:creationId xmlns:a16="http://schemas.microsoft.com/office/drawing/2014/main" id="{D16C5483-A927-2EB9-0696-1C525BE98858}"/>
                </a:ext>
              </a:extLst>
            </p:cNvPr>
            <p:cNvSpPr>
              <a:spLocks noChangeArrowheads="1"/>
            </p:cNvSpPr>
            <p:nvPr/>
          </p:nvSpPr>
          <p:spPr bwMode="auto">
            <a:xfrm>
              <a:off x="3312" y="211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C</a:t>
              </a:r>
            </a:p>
          </p:txBody>
        </p:sp>
        <p:sp>
          <p:nvSpPr>
            <p:cNvPr id="23559" name="Oval 7">
              <a:extLst>
                <a:ext uri="{FF2B5EF4-FFF2-40B4-BE49-F238E27FC236}">
                  <a16:creationId xmlns:a16="http://schemas.microsoft.com/office/drawing/2014/main" id="{9CBF880D-8C37-E8EF-A40C-545529D4EE92}"/>
                </a:ext>
              </a:extLst>
            </p:cNvPr>
            <p:cNvSpPr>
              <a:spLocks noChangeArrowheads="1"/>
            </p:cNvSpPr>
            <p:nvPr/>
          </p:nvSpPr>
          <p:spPr bwMode="auto">
            <a:xfrm>
              <a:off x="3060" y="1860"/>
              <a:ext cx="816" cy="81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0" name="Oval 8">
              <a:extLst>
                <a:ext uri="{FF2B5EF4-FFF2-40B4-BE49-F238E27FC236}">
                  <a16:creationId xmlns:a16="http://schemas.microsoft.com/office/drawing/2014/main" id="{A8DF2D64-36B3-93D1-ADFF-DDDE3324880F}"/>
                </a:ext>
              </a:extLst>
            </p:cNvPr>
            <p:cNvSpPr>
              <a:spLocks noChangeArrowheads="1"/>
            </p:cNvSpPr>
            <p:nvPr/>
          </p:nvSpPr>
          <p:spPr bwMode="auto">
            <a:xfrm>
              <a:off x="3408" y="261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1" name="Oval 9">
              <a:extLst>
                <a:ext uri="{FF2B5EF4-FFF2-40B4-BE49-F238E27FC236}">
                  <a16:creationId xmlns:a16="http://schemas.microsoft.com/office/drawing/2014/main" id="{68FF95EB-25B2-878F-261D-4074A663B224}"/>
                </a:ext>
              </a:extLst>
            </p:cNvPr>
            <p:cNvSpPr>
              <a:spLocks noChangeArrowheads="1"/>
            </p:cNvSpPr>
            <p:nvPr/>
          </p:nvSpPr>
          <p:spPr bwMode="auto">
            <a:xfrm>
              <a:off x="3408" y="181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2" name="Oval 10">
              <a:extLst>
                <a:ext uri="{FF2B5EF4-FFF2-40B4-BE49-F238E27FC236}">
                  <a16:creationId xmlns:a16="http://schemas.microsoft.com/office/drawing/2014/main" id="{6AE0BCC5-78F3-C54F-A85B-8999B20B6FE6}"/>
                </a:ext>
              </a:extLst>
            </p:cNvPr>
            <p:cNvSpPr>
              <a:spLocks noChangeArrowheads="1"/>
            </p:cNvSpPr>
            <p:nvPr/>
          </p:nvSpPr>
          <p:spPr bwMode="auto">
            <a:xfrm>
              <a:off x="2700" y="1500"/>
              <a:ext cx="1536" cy="15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3" name="Oval 11">
              <a:extLst>
                <a:ext uri="{FF2B5EF4-FFF2-40B4-BE49-F238E27FC236}">
                  <a16:creationId xmlns:a16="http://schemas.microsoft.com/office/drawing/2014/main" id="{DCADC2A3-6735-98E1-3B90-19322BF17822}"/>
                </a:ext>
              </a:extLst>
            </p:cNvPr>
            <p:cNvSpPr>
              <a:spLocks noChangeArrowheads="1"/>
            </p:cNvSpPr>
            <p:nvPr/>
          </p:nvSpPr>
          <p:spPr bwMode="auto">
            <a:xfrm>
              <a:off x="3420" y="14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4" name="Oval 12">
              <a:extLst>
                <a:ext uri="{FF2B5EF4-FFF2-40B4-BE49-F238E27FC236}">
                  <a16:creationId xmlns:a16="http://schemas.microsoft.com/office/drawing/2014/main" id="{0A62DEC3-FFDC-9F7A-1B20-03CFB4AAFEBA}"/>
                </a:ext>
              </a:extLst>
            </p:cNvPr>
            <p:cNvSpPr>
              <a:spLocks noChangeArrowheads="1"/>
            </p:cNvSpPr>
            <p:nvPr/>
          </p:nvSpPr>
          <p:spPr bwMode="auto">
            <a:xfrm>
              <a:off x="4188"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5" name="Oval 13">
              <a:extLst>
                <a:ext uri="{FF2B5EF4-FFF2-40B4-BE49-F238E27FC236}">
                  <a16:creationId xmlns:a16="http://schemas.microsoft.com/office/drawing/2014/main" id="{683F4B60-19BD-C7E8-F47C-FE1C1D478D22}"/>
                </a:ext>
              </a:extLst>
            </p:cNvPr>
            <p:cNvSpPr>
              <a:spLocks noChangeArrowheads="1"/>
            </p:cNvSpPr>
            <p:nvPr/>
          </p:nvSpPr>
          <p:spPr bwMode="auto">
            <a:xfrm>
              <a:off x="3396" y="29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6" name="Oval 14">
              <a:extLst>
                <a:ext uri="{FF2B5EF4-FFF2-40B4-BE49-F238E27FC236}">
                  <a16:creationId xmlns:a16="http://schemas.microsoft.com/office/drawing/2014/main" id="{67E2E5E7-5D0F-F197-1ED3-64EA66D4B14E}"/>
                </a:ext>
              </a:extLst>
            </p:cNvPr>
            <p:cNvSpPr>
              <a:spLocks noChangeArrowheads="1"/>
            </p:cNvSpPr>
            <p:nvPr/>
          </p:nvSpPr>
          <p:spPr bwMode="auto">
            <a:xfrm>
              <a:off x="2640"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3567" name="Line 15">
            <a:extLst>
              <a:ext uri="{FF2B5EF4-FFF2-40B4-BE49-F238E27FC236}">
                <a16:creationId xmlns:a16="http://schemas.microsoft.com/office/drawing/2014/main" id="{60093C88-442B-429C-35B7-037C996BABFA}"/>
              </a:ext>
            </a:extLst>
          </p:cNvPr>
          <p:cNvSpPr>
            <a:spLocks noChangeShapeType="1"/>
          </p:cNvSpPr>
          <p:nvPr/>
        </p:nvSpPr>
        <p:spPr bwMode="auto">
          <a:xfrm flipV="1">
            <a:off x="3505200" y="1981200"/>
            <a:ext cx="2057400" cy="1371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8" name="Line 16">
            <a:extLst>
              <a:ext uri="{FF2B5EF4-FFF2-40B4-BE49-F238E27FC236}">
                <a16:creationId xmlns:a16="http://schemas.microsoft.com/office/drawing/2014/main" id="{ABC89E7E-FD8A-3373-9BF8-A58FAAE8802F}"/>
              </a:ext>
            </a:extLst>
          </p:cNvPr>
          <p:cNvSpPr>
            <a:spLocks noChangeShapeType="1"/>
          </p:cNvSpPr>
          <p:nvPr/>
        </p:nvSpPr>
        <p:spPr bwMode="auto">
          <a:xfrm flipV="1">
            <a:off x="3505200" y="3124200"/>
            <a:ext cx="914400" cy="304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9" name="Line 17">
            <a:extLst>
              <a:ext uri="{FF2B5EF4-FFF2-40B4-BE49-F238E27FC236}">
                <a16:creationId xmlns:a16="http://schemas.microsoft.com/office/drawing/2014/main" id="{E93B24AC-BC67-0A59-1073-E79F6A4C8D4D}"/>
              </a:ext>
            </a:extLst>
          </p:cNvPr>
          <p:cNvSpPr>
            <a:spLocks noChangeShapeType="1"/>
          </p:cNvSpPr>
          <p:nvPr/>
        </p:nvSpPr>
        <p:spPr bwMode="auto">
          <a:xfrm>
            <a:off x="3505200" y="3429000"/>
            <a:ext cx="2057400" cy="914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0" name="Line 18">
            <a:extLst>
              <a:ext uri="{FF2B5EF4-FFF2-40B4-BE49-F238E27FC236}">
                <a16:creationId xmlns:a16="http://schemas.microsoft.com/office/drawing/2014/main" id="{5524F7D6-315F-5957-CCD0-08065AACCD76}"/>
              </a:ext>
            </a:extLst>
          </p:cNvPr>
          <p:cNvSpPr>
            <a:spLocks noChangeShapeType="1"/>
          </p:cNvSpPr>
          <p:nvPr/>
        </p:nvSpPr>
        <p:spPr bwMode="auto">
          <a:xfrm flipV="1">
            <a:off x="3581400" y="3200400"/>
            <a:ext cx="32004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3567"/>
                                        </p:tgtEl>
                                        <p:attrNameLst>
                                          <p:attrName>style.visibility</p:attrName>
                                        </p:attrNameLst>
                                      </p:cBhvr>
                                      <p:to>
                                        <p:strVal val="visible"/>
                                      </p:to>
                                    </p:set>
                                    <p:anim calcmode="lin" valueType="num">
                                      <p:cBhvr additive="base">
                                        <p:cTn id="19" dur="500" fill="hold"/>
                                        <p:tgtEl>
                                          <p:spTgt spid="23567"/>
                                        </p:tgtEl>
                                        <p:attrNameLst>
                                          <p:attrName>ppt_x</p:attrName>
                                        </p:attrNameLst>
                                      </p:cBhvr>
                                      <p:tavLst>
                                        <p:tav tm="0">
                                          <p:val>
                                            <p:strVal val="1+#ppt_w/2"/>
                                          </p:val>
                                        </p:tav>
                                        <p:tav tm="100000">
                                          <p:val>
                                            <p:strVal val="#ppt_x"/>
                                          </p:val>
                                        </p:tav>
                                      </p:tavLst>
                                    </p:anim>
                                    <p:anim calcmode="lin" valueType="num">
                                      <p:cBhvr additive="base">
                                        <p:cTn id="20" dur="500" fill="hold"/>
                                        <p:tgtEl>
                                          <p:spTgt spid="2356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3568"/>
                                        </p:tgtEl>
                                        <p:attrNameLst>
                                          <p:attrName>style.visibility</p:attrName>
                                        </p:attrNameLst>
                                      </p:cBhvr>
                                      <p:to>
                                        <p:strVal val="visible"/>
                                      </p:to>
                                    </p:set>
                                    <p:anim calcmode="lin" valueType="num">
                                      <p:cBhvr additive="base">
                                        <p:cTn id="25" dur="500" fill="hold"/>
                                        <p:tgtEl>
                                          <p:spTgt spid="23568"/>
                                        </p:tgtEl>
                                        <p:attrNameLst>
                                          <p:attrName>ppt_x</p:attrName>
                                        </p:attrNameLst>
                                      </p:cBhvr>
                                      <p:tavLst>
                                        <p:tav tm="0">
                                          <p:val>
                                            <p:strVal val="1+#ppt_w/2"/>
                                          </p:val>
                                        </p:tav>
                                        <p:tav tm="100000">
                                          <p:val>
                                            <p:strVal val="#ppt_x"/>
                                          </p:val>
                                        </p:tav>
                                      </p:tavLst>
                                    </p:anim>
                                    <p:anim calcmode="lin" valueType="num">
                                      <p:cBhvr additive="base">
                                        <p:cTn id="26"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3570"/>
                                        </p:tgtEl>
                                        <p:attrNameLst>
                                          <p:attrName>style.visibility</p:attrName>
                                        </p:attrNameLst>
                                      </p:cBhvr>
                                      <p:to>
                                        <p:strVal val="visible"/>
                                      </p:to>
                                    </p:set>
                                    <p:anim calcmode="lin" valueType="num">
                                      <p:cBhvr additive="base">
                                        <p:cTn id="31" dur="500" fill="hold"/>
                                        <p:tgtEl>
                                          <p:spTgt spid="23570"/>
                                        </p:tgtEl>
                                        <p:attrNameLst>
                                          <p:attrName>ppt_x</p:attrName>
                                        </p:attrNameLst>
                                      </p:cBhvr>
                                      <p:tavLst>
                                        <p:tav tm="0">
                                          <p:val>
                                            <p:strVal val="1+#ppt_w/2"/>
                                          </p:val>
                                        </p:tav>
                                        <p:tav tm="100000">
                                          <p:val>
                                            <p:strVal val="#ppt_x"/>
                                          </p:val>
                                        </p:tav>
                                      </p:tavLst>
                                    </p:anim>
                                    <p:anim calcmode="lin" valueType="num">
                                      <p:cBhvr additive="base">
                                        <p:cTn id="32" dur="500" fill="hold"/>
                                        <p:tgtEl>
                                          <p:spTgt spid="2357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3569"/>
                                        </p:tgtEl>
                                        <p:attrNameLst>
                                          <p:attrName>style.visibility</p:attrName>
                                        </p:attrNameLst>
                                      </p:cBhvr>
                                      <p:to>
                                        <p:strVal val="visible"/>
                                      </p:to>
                                    </p:set>
                                    <p:anim calcmode="lin" valueType="num">
                                      <p:cBhvr additive="base">
                                        <p:cTn id="37" dur="500" fill="hold"/>
                                        <p:tgtEl>
                                          <p:spTgt spid="23569"/>
                                        </p:tgtEl>
                                        <p:attrNameLst>
                                          <p:attrName>ppt_x</p:attrName>
                                        </p:attrNameLst>
                                      </p:cBhvr>
                                      <p:tavLst>
                                        <p:tav tm="0">
                                          <p:val>
                                            <p:strVal val="1+#ppt_w/2"/>
                                          </p:val>
                                        </p:tav>
                                        <p:tav tm="100000">
                                          <p:val>
                                            <p:strVal val="#ppt_x"/>
                                          </p:val>
                                        </p:tav>
                                      </p:tavLst>
                                    </p:anim>
                                    <p:anim calcmode="lin" valueType="num">
                                      <p:cBhvr additive="base">
                                        <p:cTn id="38" dur="500" fill="hold"/>
                                        <p:tgtEl>
                                          <p:spTgt spid="2356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23556">
                                            <p:txEl>
                                              <p:pRg st="0" end="0"/>
                                            </p:txEl>
                                          </p:spTgt>
                                        </p:tgtEl>
                                        <p:attrNameLst>
                                          <p:attrName>style.visibility</p:attrName>
                                        </p:attrNameLst>
                                      </p:cBhvr>
                                      <p:to>
                                        <p:strVal val="visible"/>
                                      </p:to>
                                    </p:set>
                                    <p:anim calcmode="lin" valueType="num">
                                      <p:cBhvr additive="base">
                                        <p:cTn id="43" dur="500" fill="hold"/>
                                        <p:tgtEl>
                                          <p:spTgt spid="23556">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5" grpId="0" build="p" autoUpdateAnimBg="0"/>
      <p:bldP spid="2355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94C4CD82-9F70-8235-C9FE-A259A6B1D780}"/>
              </a:ext>
            </a:extLst>
          </p:cNvPr>
          <p:cNvSpPr txBox="1">
            <a:spLocks noChangeArrowheads="1"/>
          </p:cNvSpPr>
          <p:nvPr/>
        </p:nvSpPr>
        <p:spPr bwMode="auto">
          <a:xfrm>
            <a:off x="381000" y="3810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Covalent bonds are made by sharing electrons with other atoms</a:t>
            </a:r>
          </a:p>
        </p:txBody>
      </p:sp>
      <p:grpSp>
        <p:nvGrpSpPr>
          <p:cNvPr id="24579" name="Group 3">
            <a:extLst>
              <a:ext uri="{FF2B5EF4-FFF2-40B4-BE49-F238E27FC236}">
                <a16:creationId xmlns:a16="http://schemas.microsoft.com/office/drawing/2014/main" id="{FFC9FA54-1A79-FDAE-5FE5-00CD1595672C}"/>
              </a:ext>
            </a:extLst>
          </p:cNvPr>
          <p:cNvGrpSpPr>
            <a:grpSpLocks/>
          </p:cNvGrpSpPr>
          <p:nvPr/>
        </p:nvGrpSpPr>
        <p:grpSpPr bwMode="auto">
          <a:xfrm>
            <a:off x="1752600" y="1066800"/>
            <a:ext cx="4581525" cy="4562475"/>
            <a:chOff x="1344" y="1200"/>
            <a:chExt cx="2886" cy="2874"/>
          </a:xfrm>
        </p:grpSpPr>
        <p:grpSp>
          <p:nvGrpSpPr>
            <p:cNvPr id="24580" name="Group 4">
              <a:extLst>
                <a:ext uri="{FF2B5EF4-FFF2-40B4-BE49-F238E27FC236}">
                  <a16:creationId xmlns:a16="http://schemas.microsoft.com/office/drawing/2014/main" id="{507CD393-4C4B-614C-9A4B-953D6FB97ADB}"/>
                </a:ext>
              </a:extLst>
            </p:cNvPr>
            <p:cNvGrpSpPr>
              <a:grpSpLocks/>
            </p:cNvGrpSpPr>
            <p:nvPr/>
          </p:nvGrpSpPr>
          <p:grpSpPr bwMode="auto">
            <a:xfrm>
              <a:off x="1968" y="1824"/>
              <a:ext cx="1644" cy="1632"/>
              <a:chOff x="2640" y="1440"/>
              <a:chExt cx="1644" cy="1632"/>
            </a:xfrm>
          </p:grpSpPr>
          <p:sp>
            <p:nvSpPr>
              <p:cNvPr id="24581" name="Oval 5">
                <a:extLst>
                  <a:ext uri="{FF2B5EF4-FFF2-40B4-BE49-F238E27FC236}">
                    <a16:creationId xmlns:a16="http://schemas.microsoft.com/office/drawing/2014/main" id="{10801BC5-783C-6810-AF8B-3E55B08690CC}"/>
                  </a:ext>
                </a:extLst>
              </p:cNvPr>
              <p:cNvSpPr>
                <a:spLocks noChangeArrowheads="1"/>
              </p:cNvSpPr>
              <p:nvPr/>
            </p:nvSpPr>
            <p:spPr bwMode="auto">
              <a:xfrm>
                <a:off x="3312" y="211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C</a:t>
                </a:r>
              </a:p>
            </p:txBody>
          </p:sp>
          <p:sp>
            <p:nvSpPr>
              <p:cNvPr id="24582" name="Oval 6">
                <a:extLst>
                  <a:ext uri="{FF2B5EF4-FFF2-40B4-BE49-F238E27FC236}">
                    <a16:creationId xmlns:a16="http://schemas.microsoft.com/office/drawing/2014/main" id="{0D148307-D52A-182E-9897-923986A262B4}"/>
                  </a:ext>
                </a:extLst>
              </p:cNvPr>
              <p:cNvSpPr>
                <a:spLocks noChangeArrowheads="1"/>
              </p:cNvSpPr>
              <p:nvPr/>
            </p:nvSpPr>
            <p:spPr bwMode="auto">
              <a:xfrm>
                <a:off x="3060" y="1860"/>
                <a:ext cx="816" cy="81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3" name="Oval 7">
                <a:extLst>
                  <a:ext uri="{FF2B5EF4-FFF2-40B4-BE49-F238E27FC236}">
                    <a16:creationId xmlns:a16="http://schemas.microsoft.com/office/drawing/2014/main" id="{03BDD330-4B6C-5BEF-13FE-721FE93AD260}"/>
                  </a:ext>
                </a:extLst>
              </p:cNvPr>
              <p:cNvSpPr>
                <a:spLocks noChangeArrowheads="1"/>
              </p:cNvSpPr>
              <p:nvPr/>
            </p:nvSpPr>
            <p:spPr bwMode="auto">
              <a:xfrm>
                <a:off x="3408" y="261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4" name="Oval 8">
                <a:extLst>
                  <a:ext uri="{FF2B5EF4-FFF2-40B4-BE49-F238E27FC236}">
                    <a16:creationId xmlns:a16="http://schemas.microsoft.com/office/drawing/2014/main" id="{0A4A2584-34A1-2A0B-8C89-DEA6AE46A0C8}"/>
                  </a:ext>
                </a:extLst>
              </p:cNvPr>
              <p:cNvSpPr>
                <a:spLocks noChangeArrowheads="1"/>
              </p:cNvSpPr>
              <p:nvPr/>
            </p:nvSpPr>
            <p:spPr bwMode="auto">
              <a:xfrm>
                <a:off x="3408" y="181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5" name="Oval 9">
                <a:extLst>
                  <a:ext uri="{FF2B5EF4-FFF2-40B4-BE49-F238E27FC236}">
                    <a16:creationId xmlns:a16="http://schemas.microsoft.com/office/drawing/2014/main" id="{3EA7F4DB-CFB4-2034-166A-ED8856467987}"/>
                  </a:ext>
                </a:extLst>
              </p:cNvPr>
              <p:cNvSpPr>
                <a:spLocks noChangeArrowheads="1"/>
              </p:cNvSpPr>
              <p:nvPr/>
            </p:nvSpPr>
            <p:spPr bwMode="auto">
              <a:xfrm>
                <a:off x="2700" y="1500"/>
                <a:ext cx="1536" cy="15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6" name="Oval 10">
                <a:extLst>
                  <a:ext uri="{FF2B5EF4-FFF2-40B4-BE49-F238E27FC236}">
                    <a16:creationId xmlns:a16="http://schemas.microsoft.com/office/drawing/2014/main" id="{520FAFB1-C087-FCCF-294B-1055687085D0}"/>
                  </a:ext>
                </a:extLst>
              </p:cNvPr>
              <p:cNvSpPr>
                <a:spLocks noChangeArrowheads="1"/>
              </p:cNvSpPr>
              <p:nvPr/>
            </p:nvSpPr>
            <p:spPr bwMode="auto">
              <a:xfrm>
                <a:off x="3420" y="14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7" name="Oval 11">
                <a:extLst>
                  <a:ext uri="{FF2B5EF4-FFF2-40B4-BE49-F238E27FC236}">
                    <a16:creationId xmlns:a16="http://schemas.microsoft.com/office/drawing/2014/main" id="{E98C5296-5E04-6E07-6F54-8C962C05CBCC}"/>
                  </a:ext>
                </a:extLst>
              </p:cNvPr>
              <p:cNvSpPr>
                <a:spLocks noChangeArrowheads="1"/>
              </p:cNvSpPr>
              <p:nvPr/>
            </p:nvSpPr>
            <p:spPr bwMode="auto">
              <a:xfrm>
                <a:off x="4188"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8" name="Oval 12">
                <a:extLst>
                  <a:ext uri="{FF2B5EF4-FFF2-40B4-BE49-F238E27FC236}">
                    <a16:creationId xmlns:a16="http://schemas.microsoft.com/office/drawing/2014/main" id="{27780572-1B65-B793-C3FA-C73D898C9860}"/>
                  </a:ext>
                </a:extLst>
              </p:cNvPr>
              <p:cNvSpPr>
                <a:spLocks noChangeArrowheads="1"/>
              </p:cNvSpPr>
              <p:nvPr/>
            </p:nvSpPr>
            <p:spPr bwMode="auto">
              <a:xfrm>
                <a:off x="3396" y="29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9" name="Oval 13">
                <a:extLst>
                  <a:ext uri="{FF2B5EF4-FFF2-40B4-BE49-F238E27FC236}">
                    <a16:creationId xmlns:a16="http://schemas.microsoft.com/office/drawing/2014/main" id="{2B91829F-128D-8283-3F9D-F06857620765}"/>
                  </a:ext>
                </a:extLst>
              </p:cNvPr>
              <p:cNvSpPr>
                <a:spLocks noChangeArrowheads="1"/>
              </p:cNvSpPr>
              <p:nvPr/>
            </p:nvSpPr>
            <p:spPr bwMode="auto">
              <a:xfrm>
                <a:off x="2640"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4590" name="Group 14">
              <a:extLst>
                <a:ext uri="{FF2B5EF4-FFF2-40B4-BE49-F238E27FC236}">
                  <a16:creationId xmlns:a16="http://schemas.microsoft.com/office/drawing/2014/main" id="{53A9DEF6-664C-8C64-55AC-66773E866E77}"/>
                </a:ext>
              </a:extLst>
            </p:cNvPr>
            <p:cNvGrpSpPr>
              <a:grpSpLocks/>
            </p:cNvGrpSpPr>
            <p:nvPr/>
          </p:nvGrpSpPr>
          <p:grpSpPr bwMode="auto">
            <a:xfrm>
              <a:off x="2448" y="1200"/>
              <a:ext cx="720" cy="732"/>
              <a:chOff x="768" y="1392"/>
              <a:chExt cx="720" cy="732"/>
            </a:xfrm>
          </p:grpSpPr>
          <p:sp>
            <p:nvSpPr>
              <p:cNvPr id="24591" name="Oval 15">
                <a:extLst>
                  <a:ext uri="{FF2B5EF4-FFF2-40B4-BE49-F238E27FC236}">
                    <a16:creationId xmlns:a16="http://schemas.microsoft.com/office/drawing/2014/main" id="{E433447B-6055-D381-2100-3AD3096E5A9B}"/>
                  </a:ext>
                </a:extLst>
              </p:cNvPr>
              <p:cNvSpPr>
                <a:spLocks noChangeArrowheads="1"/>
              </p:cNvSpPr>
              <p:nvPr/>
            </p:nvSpPr>
            <p:spPr bwMode="auto">
              <a:xfrm>
                <a:off x="972" y="158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H</a:t>
                </a:r>
              </a:p>
            </p:txBody>
          </p:sp>
          <p:sp>
            <p:nvSpPr>
              <p:cNvPr id="24592" name="Oval 16">
                <a:extLst>
                  <a:ext uri="{FF2B5EF4-FFF2-40B4-BE49-F238E27FC236}">
                    <a16:creationId xmlns:a16="http://schemas.microsoft.com/office/drawing/2014/main" id="{BCE830A3-AFDE-09A2-52CD-5ADA4F506B6B}"/>
                  </a:ext>
                </a:extLst>
              </p:cNvPr>
              <p:cNvSpPr>
                <a:spLocks noChangeArrowheads="1"/>
              </p:cNvSpPr>
              <p:nvPr/>
            </p:nvSpPr>
            <p:spPr bwMode="auto">
              <a:xfrm>
                <a:off x="768" y="1392"/>
                <a:ext cx="72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3" name="Oval 17">
                <a:extLst>
                  <a:ext uri="{FF2B5EF4-FFF2-40B4-BE49-F238E27FC236}">
                    <a16:creationId xmlns:a16="http://schemas.microsoft.com/office/drawing/2014/main" id="{C232B382-3BCB-881F-FE18-5F46F3D7A9B0}"/>
                  </a:ext>
                </a:extLst>
              </p:cNvPr>
              <p:cNvSpPr>
                <a:spLocks noChangeArrowheads="1"/>
              </p:cNvSpPr>
              <p:nvPr/>
            </p:nvSpPr>
            <p:spPr bwMode="auto">
              <a:xfrm>
                <a:off x="948" y="20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4594" name="Group 18">
              <a:extLst>
                <a:ext uri="{FF2B5EF4-FFF2-40B4-BE49-F238E27FC236}">
                  <a16:creationId xmlns:a16="http://schemas.microsoft.com/office/drawing/2014/main" id="{3B3C26B2-FD05-9ED4-829C-A60C9AE53500}"/>
                </a:ext>
              </a:extLst>
            </p:cNvPr>
            <p:cNvGrpSpPr>
              <a:grpSpLocks/>
            </p:cNvGrpSpPr>
            <p:nvPr/>
          </p:nvGrpSpPr>
          <p:grpSpPr bwMode="auto">
            <a:xfrm rot="5378616">
              <a:off x="3504" y="2244"/>
              <a:ext cx="720" cy="732"/>
              <a:chOff x="768" y="1392"/>
              <a:chExt cx="720" cy="732"/>
            </a:xfrm>
          </p:grpSpPr>
          <p:sp>
            <p:nvSpPr>
              <p:cNvPr id="24595" name="Oval 19">
                <a:extLst>
                  <a:ext uri="{FF2B5EF4-FFF2-40B4-BE49-F238E27FC236}">
                    <a16:creationId xmlns:a16="http://schemas.microsoft.com/office/drawing/2014/main" id="{AAF458D7-E072-9088-3B60-DABA36F70534}"/>
                  </a:ext>
                </a:extLst>
              </p:cNvPr>
              <p:cNvSpPr>
                <a:spLocks noChangeArrowheads="1"/>
              </p:cNvSpPr>
              <p:nvPr/>
            </p:nvSpPr>
            <p:spPr bwMode="auto">
              <a:xfrm>
                <a:off x="972" y="158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H</a:t>
                </a:r>
              </a:p>
            </p:txBody>
          </p:sp>
          <p:sp>
            <p:nvSpPr>
              <p:cNvPr id="24596" name="Oval 20">
                <a:extLst>
                  <a:ext uri="{FF2B5EF4-FFF2-40B4-BE49-F238E27FC236}">
                    <a16:creationId xmlns:a16="http://schemas.microsoft.com/office/drawing/2014/main" id="{DA02D88B-C9FD-F212-3733-E9E0EBE1F79B}"/>
                  </a:ext>
                </a:extLst>
              </p:cNvPr>
              <p:cNvSpPr>
                <a:spLocks noChangeArrowheads="1"/>
              </p:cNvSpPr>
              <p:nvPr/>
            </p:nvSpPr>
            <p:spPr bwMode="auto">
              <a:xfrm>
                <a:off x="768" y="1392"/>
                <a:ext cx="72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7" name="Oval 21">
                <a:extLst>
                  <a:ext uri="{FF2B5EF4-FFF2-40B4-BE49-F238E27FC236}">
                    <a16:creationId xmlns:a16="http://schemas.microsoft.com/office/drawing/2014/main" id="{0855511E-5F18-A027-5553-5866DAD4A425}"/>
                  </a:ext>
                </a:extLst>
              </p:cNvPr>
              <p:cNvSpPr>
                <a:spLocks noChangeArrowheads="1"/>
              </p:cNvSpPr>
              <p:nvPr/>
            </p:nvSpPr>
            <p:spPr bwMode="auto">
              <a:xfrm>
                <a:off x="948" y="20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4598" name="Group 22">
              <a:extLst>
                <a:ext uri="{FF2B5EF4-FFF2-40B4-BE49-F238E27FC236}">
                  <a16:creationId xmlns:a16="http://schemas.microsoft.com/office/drawing/2014/main" id="{E8213574-7E80-E960-CA55-82F748EFB6AA}"/>
                </a:ext>
              </a:extLst>
            </p:cNvPr>
            <p:cNvGrpSpPr>
              <a:grpSpLocks/>
            </p:cNvGrpSpPr>
            <p:nvPr/>
          </p:nvGrpSpPr>
          <p:grpSpPr bwMode="auto">
            <a:xfrm rot="-5352198">
              <a:off x="1350" y="2250"/>
              <a:ext cx="720" cy="732"/>
              <a:chOff x="768" y="1392"/>
              <a:chExt cx="720" cy="732"/>
            </a:xfrm>
          </p:grpSpPr>
          <p:sp>
            <p:nvSpPr>
              <p:cNvPr id="24599" name="Oval 23">
                <a:extLst>
                  <a:ext uri="{FF2B5EF4-FFF2-40B4-BE49-F238E27FC236}">
                    <a16:creationId xmlns:a16="http://schemas.microsoft.com/office/drawing/2014/main" id="{A65D91F4-9D6D-91E1-9FF7-783943B791DE}"/>
                  </a:ext>
                </a:extLst>
              </p:cNvPr>
              <p:cNvSpPr>
                <a:spLocks noChangeArrowheads="1"/>
              </p:cNvSpPr>
              <p:nvPr/>
            </p:nvSpPr>
            <p:spPr bwMode="auto">
              <a:xfrm>
                <a:off x="972" y="158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H</a:t>
                </a:r>
              </a:p>
            </p:txBody>
          </p:sp>
          <p:sp>
            <p:nvSpPr>
              <p:cNvPr id="24600" name="Oval 24">
                <a:extLst>
                  <a:ext uri="{FF2B5EF4-FFF2-40B4-BE49-F238E27FC236}">
                    <a16:creationId xmlns:a16="http://schemas.microsoft.com/office/drawing/2014/main" id="{BBC88093-CAAB-4463-EEB4-E9B0F4EDED9A}"/>
                  </a:ext>
                </a:extLst>
              </p:cNvPr>
              <p:cNvSpPr>
                <a:spLocks noChangeArrowheads="1"/>
              </p:cNvSpPr>
              <p:nvPr/>
            </p:nvSpPr>
            <p:spPr bwMode="auto">
              <a:xfrm>
                <a:off x="768" y="1392"/>
                <a:ext cx="72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01" name="Oval 25">
                <a:extLst>
                  <a:ext uri="{FF2B5EF4-FFF2-40B4-BE49-F238E27FC236}">
                    <a16:creationId xmlns:a16="http://schemas.microsoft.com/office/drawing/2014/main" id="{16FEA637-9E77-6B14-2087-FFAF0A5235AB}"/>
                  </a:ext>
                </a:extLst>
              </p:cNvPr>
              <p:cNvSpPr>
                <a:spLocks noChangeArrowheads="1"/>
              </p:cNvSpPr>
              <p:nvPr/>
            </p:nvSpPr>
            <p:spPr bwMode="auto">
              <a:xfrm>
                <a:off x="948" y="20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4602" name="Group 26">
              <a:extLst>
                <a:ext uri="{FF2B5EF4-FFF2-40B4-BE49-F238E27FC236}">
                  <a16:creationId xmlns:a16="http://schemas.microsoft.com/office/drawing/2014/main" id="{C8F44107-A356-E01C-1257-11C9498AE642}"/>
                </a:ext>
              </a:extLst>
            </p:cNvPr>
            <p:cNvGrpSpPr>
              <a:grpSpLocks/>
            </p:cNvGrpSpPr>
            <p:nvPr/>
          </p:nvGrpSpPr>
          <p:grpSpPr bwMode="auto">
            <a:xfrm rot="-10779936">
              <a:off x="2430" y="3342"/>
              <a:ext cx="720" cy="732"/>
              <a:chOff x="768" y="1392"/>
              <a:chExt cx="720" cy="732"/>
            </a:xfrm>
          </p:grpSpPr>
          <p:sp>
            <p:nvSpPr>
              <p:cNvPr id="24603" name="Oval 27">
                <a:extLst>
                  <a:ext uri="{FF2B5EF4-FFF2-40B4-BE49-F238E27FC236}">
                    <a16:creationId xmlns:a16="http://schemas.microsoft.com/office/drawing/2014/main" id="{D4D7C24F-FD23-680E-9F86-86864937FC34}"/>
                  </a:ext>
                </a:extLst>
              </p:cNvPr>
              <p:cNvSpPr>
                <a:spLocks noChangeArrowheads="1"/>
              </p:cNvSpPr>
              <p:nvPr/>
            </p:nvSpPr>
            <p:spPr bwMode="auto">
              <a:xfrm>
                <a:off x="972" y="158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H</a:t>
                </a:r>
              </a:p>
            </p:txBody>
          </p:sp>
          <p:sp>
            <p:nvSpPr>
              <p:cNvPr id="24604" name="Oval 28">
                <a:extLst>
                  <a:ext uri="{FF2B5EF4-FFF2-40B4-BE49-F238E27FC236}">
                    <a16:creationId xmlns:a16="http://schemas.microsoft.com/office/drawing/2014/main" id="{2B455F26-8838-1A1B-3ECC-DDBACF6C7643}"/>
                  </a:ext>
                </a:extLst>
              </p:cNvPr>
              <p:cNvSpPr>
                <a:spLocks noChangeArrowheads="1"/>
              </p:cNvSpPr>
              <p:nvPr/>
            </p:nvSpPr>
            <p:spPr bwMode="auto">
              <a:xfrm>
                <a:off x="768" y="1392"/>
                <a:ext cx="72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05" name="Oval 29">
                <a:extLst>
                  <a:ext uri="{FF2B5EF4-FFF2-40B4-BE49-F238E27FC236}">
                    <a16:creationId xmlns:a16="http://schemas.microsoft.com/office/drawing/2014/main" id="{E44092C7-79E9-6579-386E-BBCCE837C6F6}"/>
                  </a:ext>
                </a:extLst>
              </p:cNvPr>
              <p:cNvSpPr>
                <a:spLocks noChangeArrowheads="1"/>
              </p:cNvSpPr>
              <p:nvPr/>
            </p:nvSpPr>
            <p:spPr bwMode="auto">
              <a:xfrm>
                <a:off x="948" y="20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4606" name="Text Box 30">
            <a:extLst>
              <a:ext uri="{FF2B5EF4-FFF2-40B4-BE49-F238E27FC236}">
                <a16:creationId xmlns:a16="http://schemas.microsoft.com/office/drawing/2014/main" id="{BC52BB2D-EA48-0C8B-A466-90D5AE639F78}"/>
              </a:ext>
            </a:extLst>
          </p:cNvPr>
          <p:cNvSpPr txBox="1">
            <a:spLocks noChangeArrowheads="1"/>
          </p:cNvSpPr>
          <p:nvPr/>
        </p:nvSpPr>
        <p:spPr bwMode="auto">
          <a:xfrm>
            <a:off x="457200" y="5667375"/>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They can form bonds with Hydrogen atoms, by sharing electrons.</a:t>
            </a:r>
            <a:endParaRPr lang="en-GB"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6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CB805201-9FD5-9C55-DF83-0AD60ABEDF19}"/>
              </a:ext>
            </a:extLst>
          </p:cNvPr>
          <p:cNvGrpSpPr>
            <a:grpSpLocks/>
          </p:cNvGrpSpPr>
          <p:nvPr/>
        </p:nvGrpSpPr>
        <p:grpSpPr bwMode="auto">
          <a:xfrm>
            <a:off x="4191000" y="609600"/>
            <a:ext cx="4200525" cy="4181475"/>
            <a:chOff x="1344" y="1200"/>
            <a:chExt cx="2886" cy="2874"/>
          </a:xfrm>
        </p:grpSpPr>
        <p:grpSp>
          <p:nvGrpSpPr>
            <p:cNvPr id="25603" name="Group 3">
              <a:extLst>
                <a:ext uri="{FF2B5EF4-FFF2-40B4-BE49-F238E27FC236}">
                  <a16:creationId xmlns:a16="http://schemas.microsoft.com/office/drawing/2014/main" id="{5699675B-4085-902A-80F0-08F93014372E}"/>
                </a:ext>
              </a:extLst>
            </p:cNvPr>
            <p:cNvGrpSpPr>
              <a:grpSpLocks/>
            </p:cNvGrpSpPr>
            <p:nvPr/>
          </p:nvGrpSpPr>
          <p:grpSpPr bwMode="auto">
            <a:xfrm>
              <a:off x="1968" y="1824"/>
              <a:ext cx="1644" cy="1632"/>
              <a:chOff x="2640" y="1440"/>
              <a:chExt cx="1644" cy="1632"/>
            </a:xfrm>
          </p:grpSpPr>
          <p:sp>
            <p:nvSpPr>
              <p:cNvPr id="25604" name="Oval 4">
                <a:extLst>
                  <a:ext uri="{FF2B5EF4-FFF2-40B4-BE49-F238E27FC236}">
                    <a16:creationId xmlns:a16="http://schemas.microsoft.com/office/drawing/2014/main" id="{043DD54C-E4CC-568F-B812-C0F333BCDDBA}"/>
                  </a:ext>
                </a:extLst>
              </p:cNvPr>
              <p:cNvSpPr>
                <a:spLocks noChangeArrowheads="1"/>
              </p:cNvSpPr>
              <p:nvPr/>
            </p:nvSpPr>
            <p:spPr bwMode="auto">
              <a:xfrm>
                <a:off x="3312" y="211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C</a:t>
                </a:r>
              </a:p>
            </p:txBody>
          </p:sp>
          <p:sp>
            <p:nvSpPr>
              <p:cNvPr id="25605" name="Oval 5">
                <a:extLst>
                  <a:ext uri="{FF2B5EF4-FFF2-40B4-BE49-F238E27FC236}">
                    <a16:creationId xmlns:a16="http://schemas.microsoft.com/office/drawing/2014/main" id="{9B76BB97-ABD9-6A13-2F93-C08E7F64997A}"/>
                  </a:ext>
                </a:extLst>
              </p:cNvPr>
              <p:cNvSpPr>
                <a:spLocks noChangeArrowheads="1"/>
              </p:cNvSpPr>
              <p:nvPr/>
            </p:nvSpPr>
            <p:spPr bwMode="auto">
              <a:xfrm>
                <a:off x="3060" y="1860"/>
                <a:ext cx="816" cy="81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6" name="Oval 6">
                <a:extLst>
                  <a:ext uri="{FF2B5EF4-FFF2-40B4-BE49-F238E27FC236}">
                    <a16:creationId xmlns:a16="http://schemas.microsoft.com/office/drawing/2014/main" id="{A645513B-36BB-1AA7-46F8-D2FB3AF496DF}"/>
                  </a:ext>
                </a:extLst>
              </p:cNvPr>
              <p:cNvSpPr>
                <a:spLocks noChangeArrowheads="1"/>
              </p:cNvSpPr>
              <p:nvPr/>
            </p:nvSpPr>
            <p:spPr bwMode="auto">
              <a:xfrm>
                <a:off x="3408" y="261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7" name="Oval 7">
                <a:extLst>
                  <a:ext uri="{FF2B5EF4-FFF2-40B4-BE49-F238E27FC236}">
                    <a16:creationId xmlns:a16="http://schemas.microsoft.com/office/drawing/2014/main" id="{0FEA0B4C-7513-4363-CF18-002C46E5AEE4}"/>
                  </a:ext>
                </a:extLst>
              </p:cNvPr>
              <p:cNvSpPr>
                <a:spLocks noChangeArrowheads="1"/>
              </p:cNvSpPr>
              <p:nvPr/>
            </p:nvSpPr>
            <p:spPr bwMode="auto">
              <a:xfrm>
                <a:off x="3408" y="181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8" name="Oval 8">
                <a:extLst>
                  <a:ext uri="{FF2B5EF4-FFF2-40B4-BE49-F238E27FC236}">
                    <a16:creationId xmlns:a16="http://schemas.microsoft.com/office/drawing/2014/main" id="{646C4AFF-0AE8-65B1-7BBE-2B8D30A265AB}"/>
                  </a:ext>
                </a:extLst>
              </p:cNvPr>
              <p:cNvSpPr>
                <a:spLocks noChangeArrowheads="1"/>
              </p:cNvSpPr>
              <p:nvPr/>
            </p:nvSpPr>
            <p:spPr bwMode="auto">
              <a:xfrm>
                <a:off x="2700" y="1500"/>
                <a:ext cx="1536" cy="15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9" name="Oval 9">
                <a:extLst>
                  <a:ext uri="{FF2B5EF4-FFF2-40B4-BE49-F238E27FC236}">
                    <a16:creationId xmlns:a16="http://schemas.microsoft.com/office/drawing/2014/main" id="{A9F3DE74-4192-E0FF-0FF2-0F2E053AC083}"/>
                  </a:ext>
                </a:extLst>
              </p:cNvPr>
              <p:cNvSpPr>
                <a:spLocks noChangeArrowheads="1"/>
              </p:cNvSpPr>
              <p:nvPr/>
            </p:nvSpPr>
            <p:spPr bwMode="auto">
              <a:xfrm>
                <a:off x="3420" y="144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0" name="Oval 10">
                <a:extLst>
                  <a:ext uri="{FF2B5EF4-FFF2-40B4-BE49-F238E27FC236}">
                    <a16:creationId xmlns:a16="http://schemas.microsoft.com/office/drawing/2014/main" id="{9B82CDC1-EB9A-3EC1-CC8A-A010C2A825D8}"/>
                  </a:ext>
                </a:extLst>
              </p:cNvPr>
              <p:cNvSpPr>
                <a:spLocks noChangeArrowheads="1"/>
              </p:cNvSpPr>
              <p:nvPr/>
            </p:nvSpPr>
            <p:spPr bwMode="auto">
              <a:xfrm>
                <a:off x="4188"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1" name="Oval 11">
                <a:extLst>
                  <a:ext uri="{FF2B5EF4-FFF2-40B4-BE49-F238E27FC236}">
                    <a16:creationId xmlns:a16="http://schemas.microsoft.com/office/drawing/2014/main" id="{A82F8DBF-7D2F-98F7-AD85-BF9EA51CEECE}"/>
                  </a:ext>
                </a:extLst>
              </p:cNvPr>
              <p:cNvSpPr>
                <a:spLocks noChangeArrowheads="1"/>
              </p:cNvSpPr>
              <p:nvPr/>
            </p:nvSpPr>
            <p:spPr bwMode="auto">
              <a:xfrm>
                <a:off x="3396" y="297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2" name="Oval 12">
                <a:extLst>
                  <a:ext uri="{FF2B5EF4-FFF2-40B4-BE49-F238E27FC236}">
                    <a16:creationId xmlns:a16="http://schemas.microsoft.com/office/drawing/2014/main" id="{4D055127-0289-5A01-9D47-92BE10E23B36}"/>
                  </a:ext>
                </a:extLst>
              </p:cNvPr>
              <p:cNvSpPr>
                <a:spLocks noChangeArrowheads="1"/>
              </p:cNvSpPr>
              <p:nvPr/>
            </p:nvSpPr>
            <p:spPr bwMode="auto">
              <a:xfrm>
                <a:off x="2640"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613" name="Group 13">
              <a:extLst>
                <a:ext uri="{FF2B5EF4-FFF2-40B4-BE49-F238E27FC236}">
                  <a16:creationId xmlns:a16="http://schemas.microsoft.com/office/drawing/2014/main" id="{3753F921-BDF2-3915-27C3-50DE14BE629D}"/>
                </a:ext>
              </a:extLst>
            </p:cNvPr>
            <p:cNvGrpSpPr>
              <a:grpSpLocks/>
            </p:cNvGrpSpPr>
            <p:nvPr/>
          </p:nvGrpSpPr>
          <p:grpSpPr bwMode="auto">
            <a:xfrm>
              <a:off x="2448" y="1200"/>
              <a:ext cx="720" cy="732"/>
              <a:chOff x="768" y="1392"/>
              <a:chExt cx="720" cy="732"/>
            </a:xfrm>
          </p:grpSpPr>
          <p:sp>
            <p:nvSpPr>
              <p:cNvPr id="25614" name="Oval 14">
                <a:extLst>
                  <a:ext uri="{FF2B5EF4-FFF2-40B4-BE49-F238E27FC236}">
                    <a16:creationId xmlns:a16="http://schemas.microsoft.com/office/drawing/2014/main" id="{81480DF9-3297-9BBF-2022-B13A101E8201}"/>
                  </a:ext>
                </a:extLst>
              </p:cNvPr>
              <p:cNvSpPr>
                <a:spLocks noChangeArrowheads="1"/>
              </p:cNvSpPr>
              <p:nvPr/>
            </p:nvSpPr>
            <p:spPr bwMode="auto">
              <a:xfrm>
                <a:off x="972" y="158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H</a:t>
                </a:r>
              </a:p>
            </p:txBody>
          </p:sp>
          <p:sp>
            <p:nvSpPr>
              <p:cNvPr id="25615" name="Oval 15">
                <a:extLst>
                  <a:ext uri="{FF2B5EF4-FFF2-40B4-BE49-F238E27FC236}">
                    <a16:creationId xmlns:a16="http://schemas.microsoft.com/office/drawing/2014/main" id="{3289A850-1BDF-1F47-2B93-9284C9382DF1}"/>
                  </a:ext>
                </a:extLst>
              </p:cNvPr>
              <p:cNvSpPr>
                <a:spLocks noChangeArrowheads="1"/>
              </p:cNvSpPr>
              <p:nvPr/>
            </p:nvSpPr>
            <p:spPr bwMode="auto">
              <a:xfrm>
                <a:off x="768" y="1392"/>
                <a:ext cx="72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6" name="Oval 16">
                <a:extLst>
                  <a:ext uri="{FF2B5EF4-FFF2-40B4-BE49-F238E27FC236}">
                    <a16:creationId xmlns:a16="http://schemas.microsoft.com/office/drawing/2014/main" id="{05AC61A0-BA15-A717-1B1C-1E470EB06D85}"/>
                  </a:ext>
                </a:extLst>
              </p:cNvPr>
              <p:cNvSpPr>
                <a:spLocks noChangeArrowheads="1"/>
              </p:cNvSpPr>
              <p:nvPr/>
            </p:nvSpPr>
            <p:spPr bwMode="auto">
              <a:xfrm>
                <a:off x="948" y="20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617" name="Group 17">
              <a:extLst>
                <a:ext uri="{FF2B5EF4-FFF2-40B4-BE49-F238E27FC236}">
                  <a16:creationId xmlns:a16="http://schemas.microsoft.com/office/drawing/2014/main" id="{72A693D5-E02F-3832-62A8-9B441FE47642}"/>
                </a:ext>
              </a:extLst>
            </p:cNvPr>
            <p:cNvGrpSpPr>
              <a:grpSpLocks/>
            </p:cNvGrpSpPr>
            <p:nvPr/>
          </p:nvGrpSpPr>
          <p:grpSpPr bwMode="auto">
            <a:xfrm rot="5378616">
              <a:off x="3504" y="2244"/>
              <a:ext cx="720" cy="732"/>
              <a:chOff x="768" y="1392"/>
              <a:chExt cx="720" cy="732"/>
            </a:xfrm>
          </p:grpSpPr>
          <p:sp>
            <p:nvSpPr>
              <p:cNvPr id="25618" name="Oval 18">
                <a:extLst>
                  <a:ext uri="{FF2B5EF4-FFF2-40B4-BE49-F238E27FC236}">
                    <a16:creationId xmlns:a16="http://schemas.microsoft.com/office/drawing/2014/main" id="{F371B1EC-6E6A-D2FC-44CF-EA8E4A8BFBF4}"/>
                  </a:ext>
                </a:extLst>
              </p:cNvPr>
              <p:cNvSpPr>
                <a:spLocks noChangeArrowheads="1"/>
              </p:cNvSpPr>
              <p:nvPr/>
            </p:nvSpPr>
            <p:spPr bwMode="auto">
              <a:xfrm>
                <a:off x="972" y="158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H</a:t>
                </a:r>
              </a:p>
            </p:txBody>
          </p:sp>
          <p:sp>
            <p:nvSpPr>
              <p:cNvPr id="25619" name="Oval 19">
                <a:extLst>
                  <a:ext uri="{FF2B5EF4-FFF2-40B4-BE49-F238E27FC236}">
                    <a16:creationId xmlns:a16="http://schemas.microsoft.com/office/drawing/2014/main" id="{21D1C391-5CF2-2807-C57E-D0A822B2939E}"/>
                  </a:ext>
                </a:extLst>
              </p:cNvPr>
              <p:cNvSpPr>
                <a:spLocks noChangeArrowheads="1"/>
              </p:cNvSpPr>
              <p:nvPr/>
            </p:nvSpPr>
            <p:spPr bwMode="auto">
              <a:xfrm>
                <a:off x="768" y="1392"/>
                <a:ext cx="72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20" name="Oval 20">
                <a:extLst>
                  <a:ext uri="{FF2B5EF4-FFF2-40B4-BE49-F238E27FC236}">
                    <a16:creationId xmlns:a16="http://schemas.microsoft.com/office/drawing/2014/main" id="{473909FA-961C-203C-DFE6-69CB2471F167}"/>
                  </a:ext>
                </a:extLst>
              </p:cNvPr>
              <p:cNvSpPr>
                <a:spLocks noChangeArrowheads="1"/>
              </p:cNvSpPr>
              <p:nvPr/>
            </p:nvSpPr>
            <p:spPr bwMode="auto">
              <a:xfrm>
                <a:off x="948" y="20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621" name="Group 21">
              <a:extLst>
                <a:ext uri="{FF2B5EF4-FFF2-40B4-BE49-F238E27FC236}">
                  <a16:creationId xmlns:a16="http://schemas.microsoft.com/office/drawing/2014/main" id="{0A95B429-2EFA-4689-8516-220752D49610}"/>
                </a:ext>
              </a:extLst>
            </p:cNvPr>
            <p:cNvGrpSpPr>
              <a:grpSpLocks/>
            </p:cNvGrpSpPr>
            <p:nvPr/>
          </p:nvGrpSpPr>
          <p:grpSpPr bwMode="auto">
            <a:xfrm rot="-5352198">
              <a:off x="1350" y="2250"/>
              <a:ext cx="720" cy="732"/>
              <a:chOff x="768" y="1392"/>
              <a:chExt cx="720" cy="732"/>
            </a:xfrm>
          </p:grpSpPr>
          <p:sp>
            <p:nvSpPr>
              <p:cNvPr id="25622" name="Oval 22">
                <a:extLst>
                  <a:ext uri="{FF2B5EF4-FFF2-40B4-BE49-F238E27FC236}">
                    <a16:creationId xmlns:a16="http://schemas.microsoft.com/office/drawing/2014/main" id="{77A3341C-529D-02B5-03F3-46C8514736F0}"/>
                  </a:ext>
                </a:extLst>
              </p:cNvPr>
              <p:cNvSpPr>
                <a:spLocks noChangeArrowheads="1"/>
              </p:cNvSpPr>
              <p:nvPr/>
            </p:nvSpPr>
            <p:spPr bwMode="auto">
              <a:xfrm>
                <a:off x="972" y="158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H</a:t>
                </a:r>
              </a:p>
            </p:txBody>
          </p:sp>
          <p:sp>
            <p:nvSpPr>
              <p:cNvPr id="25623" name="Oval 23">
                <a:extLst>
                  <a:ext uri="{FF2B5EF4-FFF2-40B4-BE49-F238E27FC236}">
                    <a16:creationId xmlns:a16="http://schemas.microsoft.com/office/drawing/2014/main" id="{A81567A5-12B0-A0B6-6E45-32EFA71209FF}"/>
                  </a:ext>
                </a:extLst>
              </p:cNvPr>
              <p:cNvSpPr>
                <a:spLocks noChangeArrowheads="1"/>
              </p:cNvSpPr>
              <p:nvPr/>
            </p:nvSpPr>
            <p:spPr bwMode="auto">
              <a:xfrm>
                <a:off x="768" y="1392"/>
                <a:ext cx="72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24" name="Oval 24">
                <a:extLst>
                  <a:ext uri="{FF2B5EF4-FFF2-40B4-BE49-F238E27FC236}">
                    <a16:creationId xmlns:a16="http://schemas.microsoft.com/office/drawing/2014/main" id="{C96CC2DA-965F-AED7-7F0E-E9D9C6B66701}"/>
                  </a:ext>
                </a:extLst>
              </p:cNvPr>
              <p:cNvSpPr>
                <a:spLocks noChangeArrowheads="1"/>
              </p:cNvSpPr>
              <p:nvPr/>
            </p:nvSpPr>
            <p:spPr bwMode="auto">
              <a:xfrm>
                <a:off x="948" y="20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625" name="Group 25">
              <a:extLst>
                <a:ext uri="{FF2B5EF4-FFF2-40B4-BE49-F238E27FC236}">
                  <a16:creationId xmlns:a16="http://schemas.microsoft.com/office/drawing/2014/main" id="{8838430E-D109-451D-2291-DBD5BC3F086A}"/>
                </a:ext>
              </a:extLst>
            </p:cNvPr>
            <p:cNvGrpSpPr>
              <a:grpSpLocks/>
            </p:cNvGrpSpPr>
            <p:nvPr/>
          </p:nvGrpSpPr>
          <p:grpSpPr bwMode="auto">
            <a:xfrm rot="-10779936">
              <a:off x="2430" y="3342"/>
              <a:ext cx="720" cy="732"/>
              <a:chOff x="768" y="1392"/>
              <a:chExt cx="720" cy="732"/>
            </a:xfrm>
          </p:grpSpPr>
          <p:sp>
            <p:nvSpPr>
              <p:cNvPr id="25626" name="Oval 26">
                <a:extLst>
                  <a:ext uri="{FF2B5EF4-FFF2-40B4-BE49-F238E27FC236}">
                    <a16:creationId xmlns:a16="http://schemas.microsoft.com/office/drawing/2014/main" id="{1075C817-2E11-EA52-6891-F63A68AD4E29}"/>
                  </a:ext>
                </a:extLst>
              </p:cNvPr>
              <p:cNvSpPr>
                <a:spLocks noChangeArrowheads="1"/>
              </p:cNvSpPr>
              <p:nvPr/>
            </p:nvSpPr>
            <p:spPr bwMode="auto">
              <a:xfrm>
                <a:off x="972" y="158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t>H</a:t>
                </a:r>
              </a:p>
            </p:txBody>
          </p:sp>
          <p:sp>
            <p:nvSpPr>
              <p:cNvPr id="25627" name="Oval 27">
                <a:extLst>
                  <a:ext uri="{FF2B5EF4-FFF2-40B4-BE49-F238E27FC236}">
                    <a16:creationId xmlns:a16="http://schemas.microsoft.com/office/drawing/2014/main" id="{FCFBFBA3-5D9C-4D79-E27F-2D2AD6266FBE}"/>
                  </a:ext>
                </a:extLst>
              </p:cNvPr>
              <p:cNvSpPr>
                <a:spLocks noChangeArrowheads="1"/>
              </p:cNvSpPr>
              <p:nvPr/>
            </p:nvSpPr>
            <p:spPr bwMode="auto">
              <a:xfrm>
                <a:off x="768" y="1392"/>
                <a:ext cx="72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28" name="Oval 28">
                <a:extLst>
                  <a:ext uri="{FF2B5EF4-FFF2-40B4-BE49-F238E27FC236}">
                    <a16:creationId xmlns:a16="http://schemas.microsoft.com/office/drawing/2014/main" id="{50B27CCB-F62E-D73D-8F5D-13DE934008F2}"/>
                  </a:ext>
                </a:extLst>
              </p:cNvPr>
              <p:cNvSpPr>
                <a:spLocks noChangeArrowheads="1"/>
              </p:cNvSpPr>
              <p:nvPr/>
            </p:nvSpPr>
            <p:spPr bwMode="auto">
              <a:xfrm>
                <a:off x="948" y="20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5629" name="Text Box 29">
            <a:extLst>
              <a:ext uri="{FF2B5EF4-FFF2-40B4-BE49-F238E27FC236}">
                <a16:creationId xmlns:a16="http://schemas.microsoft.com/office/drawing/2014/main" id="{233844D1-948F-BD40-38A5-714A1EEC96EB}"/>
              </a:ext>
            </a:extLst>
          </p:cNvPr>
          <p:cNvSpPr txBox="1">
            <a:spLocks noChangeArrowheads="1"/>
          </p:cNvSpPr>
          <p:nvPr/>
        </p:nvSpPr>
        <p:spPr bwMode="auto">
          <a:xfrm>
            <a:off x="533400" y="685800"/>
            <a:ext cx="32004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This diagram represents the hydrocarbon molecule Methane CH</a:t>
            </a:r>
            <a:r>
              <a:rPr lang="en-GB" altLang="en-US" sz="3600" baseline="-25000"/>
              <a:t>4</a:t>
            </a:r>
            <a:r>
              <a:rPr lang="en-GB" altLang="en-US" sz="3600"/>
              <a:t>. You will know it as Natural Gas</a:t>
            </a:r>
          </a:p>
        </p:txBody>
      </p:sp>
      <p:grpSp>
        <p:nvGrpSpPr>
          <p:cNvPr id="25630" name="Group 30">
            <a:extLst>
              <a:ext uri="{FF2B5EF4-FFF2-40B4-BE49-F238E27FC236}">
                <a16:creationId xmlns:a16="http://schemas.microsoft.com/office/drawing/2014/main" id="{6E06A2B6-F7CA-853E-4D41-9E7A61E0C4CF}"/>
              </a:ext>
            </a:extLst>
          </p:cNvPr>
          <p:cNvGrpSpPr>
            <a:grpSpLocks/>
          </p:cNvGrpSpPr>
          <p:nvPr/>
        </p:nvGrpSpPr>
        <p:grpSpPr bwMode="auto">
          <a:xfrm>
            <a:off x="2895600" y="4267200"/>
            <a:ext cx="2228850" cy="2051050"/>
            <a:chOff x="1920" y="2712"/>
            <a:chExt cx="1404" cy="1292"/>
          </a:xfrm>
        </p:grpSpPr>
        <p:sp>
          <p:nvSpPr>
            <p:cNvPr id="25631" name="Text Box 31">
              <a:extLst>
                <a:ext uri="{FF2B5EF4-FFF2-40B4-BE49-F238E27FC236}">
                  <a16:creationId xmlns:a16="http://schemas.microsoft.com/office/drawing/2014/main" id="{7545F490-E2AF-6228-7BB7-EB41A7CF526F}"/>
                </a:ext>
              </a:extLst>
            </p:cNvPr>
            <p:cNvSpPr txBox="1">
              <a:spLocks noChangeArrowheads="1"/>
            </p:cNvSpPr>
            <p:nvPr/>
          </p:nvSpPr>
          <p:spPr bwMode="auto">
            <a:xfrm>
              <a:off x="2400" y="3168"/>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C</a:t>
              </a:r>
            </a:p>
          </p:txBody>
        </p:sp>
        <p:sp>
          <p:nvSpPr>
            <p:cNvPr id="25632" name="Text Box 32">
              <a:extLst>
                <a:ext uri="{FF2B5EF4-FFF2-40B4-BE49-F238E27FC236}">
                  <a16:creationId xmlns:a16="http://schemas.microsoft.com/office/drawing/2014/main" id="{EE7DBD46-130F-9974-EDD5-98F179D3A2DD}"/>
                </a:ext>
              </a:extLst>
            </p:cNvPr>
            <p:cNvSpPr txBox="1">
              <a:spLocks noChangeArrowheads="1"/>
            </p:cNvSpPr>
            <p:nvPr/>
          </p:nvSpPr>
          <p:spPr bwMode="auto">
            <a:xfrm>
              <a:off x="2940" y="3168"/>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5633" name="Text Box 33">
              <a:extLst>
                <a:ext uri="{FF2B5EF4-FFF2-40B4-BE49-F238E27FC236}">
                  <a16:creationId xmlns:a16="http://schemas.microsoft.com/office/drawing/2014/main" id="{45D9B17D-A9F6-62D2-D4C4-85A90747440F}"/>
                </a:ext>
              </a:extLst>
            </p:cNvPr>
            <p:cNvSpPr txBox="1">
              <a:spLocks noChangeArrowheads="1"/>
            </p:cNvSpPr>
            <p:nvPr/>
          </p:nvSpPr>
          <p:spPr bwMode="auto">
            <a:xfrm>
              <a:off x="1920" y="318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5634" name="Text Box 34">
              <a:extLst>
                <a:ext uri="{FF2B5EF4-FFF2-40B4-BE49-F238E27FC236}">
                  <a16:creationId xmlns:a16="http://schemas.microsoft.com/office/drawing/2014/main" id="{A2D66227-4118-3128-46B0-23A1D7FFDAC5}"/>
                </a:ext>
              </a:extLst>
            </p:cNvPr>
            <p:cNvSpPr txBox="1">
              <a:spLocks noChangeArrowheads="1"/>
            </p:cNvSpPr>
            <p:nvPr/>
          </p:nvSpPr>
          <p:spPr bwMode="auto">
            <a:xfrm>
              <a:off x="2412" y="2712"/>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5635" name="Text Box 35">
              <a:extLst>
                <a:ext uri="{FF2B5EF4-FFF2-40B4-BE49-F238E27FC236}">
                  <a16:creationId xmlns:a16="http://schemas.microsoft.com/office/drawing/2014/main" id="{E5BA5D8C-06F2-4FC5-4AAA-41CC6067E8F5}"/>
                </a:ext>
              </a:extLst>
            </p:cNvPr>
            <p:cNvSpPr txBox="1">
              <a:spLocks noChangeArrowheads="1"/>
            </p:cNvSpPr>
            <p:nvPr/>
          </p:nvSpPr>
          <p:spPr bwMode="auto">
            <a:xfrm>
              <a:off x="2388" y="360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5636" name="Line 36">
              <a:extLst>
                <a:ext uri="{FF2B5EF4-FFF2-40B4-BE49-F238E27FC236}">
                  <a16:creationId xmlns:a16="http://schemas.microsoft.com/office/drawing/2014/main" id="{B9BE9061-8A9E-6115-FB23-9B299AA6784B}"/>
                </a:ext>
              </a:extLst>
            </p:cNvPr>
            <p:cNvSpPr>
              <a:spLocks noChangeShapeType="1"/>
            </p:cNvSpPr>
            <p:nvPr/>
          </p:nvSpPr>
          <p:spPr bwMode="auto">
            <a:xfrm>
              <a:off x="2172" y="339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7" name="Line 37">
              <a:extLst>
                <a:ext uri="{FF2B5EF4-FFF2-40B4-BE49-F238E27FC236}">
                  <a16:creationId xmlns:a16="http://schemas.microsoft.com/office/drawing/2014/main" id="{DDD9D8E1-EEB1-E343-D1E8-F4711675EC91}"/>
                </a:ext>
              </a:extLst>
            </p:cNvPr>
            <p:cNvSpPr>
              <a:spLocks noChangeShapeType="1"/>
            </p:cNvSpPr>
            <p:nvPr/>
          </p:nvSpPr>
          <p:spPr bwMode="auto">
            <a:xfrm>
              <a:off x="2700" y="338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8" name="Line 38">
              <a:extLst>
                <a:ext uri="{FF2B5EF4-FFF2-40B4-BE49-F238E27FC236}">
                  <a16:creationId xmlns:a16="http://schemas.microsoft.com/office/drawing/2014/main" id="{3D6F6B94-6927-EFB1-CFA5-5C7C732D8720}"/>
                </a:ext>
              </a:extLst>
            </p:cNvPr>
            <p:cNvSpPr>
              <a:spLocks noChangeShapeType="1"/>
            </p:cNvSpPr>
            <p:nvPr/>
          </p:nvSpPr>
          <p:spPr bwMode="auto">
            <a:xfrm>
              <a:off x="2568" y="303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9" name="Line 39">
              <a:extLst>
                <a:ext uri="{FF2B5EF4-FFF2-40B4-BE49-F238E27FC236}">
                  <a16:creationId xmlns:a16="http://schemas.microsoft.com/office/drawing/2014/main" id="{AF449DF8-158B-338D-87B1-8BBE5CB8270C}"/>
                </a:ext>
              </a:extLst>
            </p:cNvPr>
            <p:cNvSpPr>
              <a:spLocks noChangeShapeType="1"/>
            </p:cNvSpPr>
            <p:nvPr/>
          </p:nvSpPr>
          <p:spPr bwMode="auto">
            <a:xfrm>
              <a:off x="2556" y="351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5640" name="Text Box 40">
            <a:extLst>
              <a:ext uri="{FF2B5EF4-FFF2-40B4-BE49-F238E27FC236}">
                <a16:creationId xmlns:a16="http://schemas.microsoft.com/office/drawing/2014/main" id="{AB63925B-7ADA-1C76-869C-4420DC1665A3}"/>
              </a:ext>
            </a:extLst>
          </p:cNvPr>
          <p:cNvSpPr txBox="1">
            <a:spLocks noChangeArrowheads="1"/>
          </p:cNvSpPr>
          <p:nvPr/>
        </p:nvSpPr>
        <p:spPr bwMode="auto">
          <a:xfrm>
            <a:off x="5562600" y="5105400"/>
            <a:ext cx="251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Structural formula</a:t>
            </a:r>
          </a:p>
        </p:txBody>
      </p:sp>
      <p:sp>
        <p:nvSpPr>
          <p:cNvPr id="25641" name="Line 41">
            <a:extLst>
              <a:ext uri="{FF2B5EF4-FFF2-40B4-BE49-F238E27FC236}">
                <a16:creationId xmlns:a16="http://schemas.microsoft.com/office/drawing/2014/main" id="{5061BA5B-20DF-2CA3-4BA2-AFEBF29AD87C}"/>
              </a:ext>
            </a:extLst>
          </p:cNvPr>
          <p:cNvSpPr>
            <a:spLocks noChangeShapeType="1"/>
          </p:cNvSpPr>
          <p:nvPr/>
        </p:nvSpPr>
        <p:spPr bwMode="auto">
          <a:xfrm flipH="1" flipV="1">
            <a:off x="3962400" y="5562600"/>
            <a:ext cx="1524000" cy="304800"/>
          </a:xfrm>
          <a:prstGeom prst="line">
            <a:avLst/>
          </a:prstGeom>
          <a:noFill/>
          <a:ln w="38100">
            <a:solidFill>
              <a:srgbClr val="FFFF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6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5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BCC1D544-413B-50ED-DE3F-EA5DB4E86ECF}"/>
              </a:ext>
            </a:extLst>
          </p:cNvPr>
          <p:cNvSpPr txBox="1">
            <a:spLocks noChangeArrowheads="1"/>
          </p:cNvSpPr>
          <p:nvPr/>
        </p:nvSpPr>
        <p:spPr bwMode="auto">
          <a:xfrm>
            <a:off x="352425" y="438150"/>
            <a:ext cx="8458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Carbon atoms can also form covalent bonds to other Carbon atoms, forming ‘Carbon chains’</a:t>
            </a:r>
          </a:p>
        </p:txBody>
      </p:sp>
      <p:grpSp>
        <p:nvGrpSpPr>
          <p:cNvPr id="26627" name="Group 3">
            <a:extLst>
              <a:ext uri="{FF2B5EF4-FFF2-40B4-BE49-F238E27FC236}">
                <a16:creationId xmlns:a16="http://schemas.microsoft.com/office/drawing/2014/main" id="{AC52B8E2-374A-FDAA-2970-FF35B306ECF4}"/>
              </a:ext>
            </a:extLst>
          </p:cNvPr>
          <p:cNvGrpSpPr>
            <a:grpSpLocks/>
          </p:cNvGrpSpPr>
          <p:nvPr/>
        </p:nvGrpSpPr>
        <p:grpSpPr bwMode="auto">
          <a:xfrm>
            <a:off x="914400" y="2819400"/>
            <a:ext cx="2743200" cy="2089150"/>
            <a:chOff x="480" y="1488"/>
            <a:chExt cx="1728" cy="1316"/>
          </a:xfrm>
        </p:grpSpPr>
        <p:sp>
          <p:nvSpPr>
            <p:cNvPr id="26628" name="Text Box 4">
              <a:extLst>
                <a:ext uri="{FF2B5EF4-FFF2-40B4-BE49-F238E27FC236}">
                  <a16:creationId xmlns:a16="http://schemas.microsoft.com/office/drawing/2014/main" id="{B062A057-83AA-8DFD-ABFE-FE9932301E73}"/>
                </a:ext>
              </a:extLst>
            </p:cNvPr>
            <p:cNvSpPr txBox="1">
              <a:spLocks noChangeArrowheads="1"/>
            </p:cNvSpPr>
            <p:nvPr/>
          </p:nvSpPr>
          <p:spPr bwMode="auto">
            <a:xfrm>
              <a:off x="960" y="1944"/>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C</a:t>
              </a:r>
            </a:p>
          </p:txBody>
        </p:sp>
        <p:sp>
          <p:nvSpPr>
            <p:cNvPr id="26629" name="Text Box 5">
              <a:extLst>
                <a:ext uri="{FF2B5EF4-FFF2-40B4-BE49-F238E27FC236}">
                  <a16:creationId xmlns:a16="http://schemas.microsoft.com/office/drawing/2014/main" id="{34BABF11-64C5-B0F7-B192-59E33EE933C7}"/>
                </a:ext>
              </a:extLst>
            </p:cNvPr>
            <p:cNvSpPr txBox="1">
              <a:spLocks noChangeArrowheads="1"/>
            </p:cNvSpPr>
            <p:nvPr/>
          </p:nvSpPr>
          <p:spPr bwMode="auto">
            <a:xfrm>
              <a:off x="480" y="1956"/>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6630" name="Text Box 6">
              <a:extLst>
                <a:ext uri="{FF2B5EF4-FFF2-40B4-BE49-F238E27FC236}">
                  <a16:creationId xmlns:a16="http://schemas.microsoft.com/office/drawing/2014/main" id="{7338B45B-2808-418E-F8A0-A6E9B8D8CAAA}"/>
                </a:ext>
              </a:extLst>
            </p:cNvPr>
            <p:cNvSpPr txBox="1">
              <a:spLocks noChangeArrowheads="1"/>
            </p:cNvSpPr>
            <p:nvPr/>
          </p:nvSpPr>
          <p:spPr bwMode="auto">
            <a:xfrm>
              <a:off x="972" y="1488"/>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6631" name="Text Box 7">
              <a:extLst>
                <a:ext uri="{FF2B5EF4-FFF2-40B4-BE49-F238E27FC236}">
                  <a16:creationId xmlns:a16="http://schemas.microsoft.com/office/drawing/2014/main" id="{E23DB0D6-38AC-02DC-5655-EACB3060C1D4}"/>
                </a:ext>
              </a:extLst>
            </p:cNvPr>
            <p:cNvSpPr txBox="1">
              <a:spLocks noChangeArrowheads="1"/>
            </p:cNvSpPr>
            <p:nvPr/>
          </p:nvSpPr>
          <p:spPr bwMode="auto">
            <a:xfrm>
              <a:off x="948" y="2376"/>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6632" name="Line 8">
              <a:extLst>
                <a:ext uri="{FF2B5EF4-FFF2-40B4-BE49-F238E27FC236}">
                  <a16:creationId xmlns:a16="http://schemas.microsoft.com/office/drawing/2014/main" id="{4EE0E6B6-0E2B-959E-37B6-0AFC42B4039A}"/>
                </a:ext>
              </a:extLst>
            </p:cNvPr>
            <p:cNvSpPr>
              <a:spLocks noChangeShapeType="1"/>
            </p:cNvSpPr>
            <p:nvPr/>
          </p:nvSpPr>
          <p:spPr bwMode="auto">
            <a:xfrm>
              <a:off x="732" y="2172"/>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3" name="Line 9">
              <a:extLst>
                <a:ext uri="{FF2B5EF4-FFF2-40B4-BE49-F238E27FC236}">
                  <a16:creationId xmlns:a16="http://schemas.microsoft.com/office/drawing/2014/main" id="{F90CF6FC-F25E-3084-125E-51287C48D1FB}"/>
                </a:ext>
              </a:extLst>
            </p:cNvPr>
            <p:cNvSpPr>
              <a:spLocks noChangeShapeType="1"/>
            </p:cNvSpPr>
            <p:nvPr/>
          </p:nvSpPr>
          <p:spPr bwMode="auto">
            <a:xfrm>
              <a:off x="1260" y="216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4" name="Line 10">
              <a:extLst>
                <a:ext uri="{FF2B5EF4-FFF2-40B4-BE49-F238E27FC236}">
                  <a16:creationId xmlns:a16="http://schemas.microsoft.com/office/drawing/2014/main" id="{AD985056-AFAD-2962-813F-A0EFB9E33D67}"/>
                </a:ext>
              </a:extLst>
            </p:cNvPr>
            <p:cNvSpPr>
              <a:spLocks noChangeShapeType="1"/>
            </p:cNvSpPr>
            <p:nvPr/>
          </p:nvSpPr>
          <p:spPr bwMode="auto">
            <a:xfrm>
              <a:off x="1128" y="1812"/>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5" name="Line 11">
              <a:extLst>
                <a:ext uri="{FF2B5EF4-FFF2-40B4-BE49-F238E27FC236}">
                  <a16:creationId xmlns:a16="http://schemas.microsoft.com/office/drawing/2014/main" id="{87FC2E7E-83E2-EE34-855D-25C8394DC00D}"/>
                </a:ext>
              </a:extLst>
            </p:cNvPr>
            <p:cNvSpPr>
              <a:spLocks noChangeShapeType="1"/>
            </p:cNvSpPr>
            <p:nvPr/>
          </p:nvSpPr>
          <p:spPr bwMode="auto">
            <a:xfrm>
              <a:off x="1116" y="2292"/>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6" name="Text Box 12">
              <a:extLst>
                <a:ext uri="{FF2B5EF4-FFF2-40B4-BE49-F238E27FC236}">
                  <a16:creationId xmlns:a16="http://schemas.microsoft.com/office/drawing/2014/main" id="{55C2BD1C-C289-8766-644A-6D6C33CE91AB}"/>
                </a:ext>
              </a:extLst>
            </p:cNvPr>
            <p:cNvSpPr txBox="1">
              <a:spLocks noChangeArrowheads="1"/>
            </p:cNvSpPr>
            <p:nvPr/>
          </p:nvSpPr>
          <p:spPr bwMode="auto">
            <a:xfrm>
              <a:off x="1608" y="1956"/>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C</a:t>
              </a:r>
            </a:p>
          </p:txBody>
        </p:sp>
        <p:sp>
          <p:nvSpPr>
            <p:cNvPr id="26637" name="Line 13">
              <a:extLst>
                <a:ext uri="{FF2B5EF4-FFF2-40B4-BE49-F238E27FC236}">
                  <a16:creationId xmlns:a16="http://schemas.microsoft.com/office/drawing/2014/main" id="{48C123E5-6D53-7A25-A960-1336588164EB}"/>
                </a:ext>
              </a:extLst>
            </p:cNvPr>
            <p:cNvSpPr>
              <a:spLocks noChangeShapeType="1"/>
            </p:cNvSpPr>
            <p:nvPr/>
          </p:nvSpPr>
          <p:spPr bwMode="auto">
            <a:xfrm>
              <a:off x="1920" y="216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8" name="Line 14">
              <a:extLst>
                <a:ext uri="{FF2B5EF4-FFF2-40B4-BE49-F238E27FC236}">
                  <a16:creationId xmlns:a16="http://schemas.microsoft.com/office/drawing/2014/main" id="{7BA81CBC-F1F3-FC5A-2987-230712787146}"/>
                </a:ext>
              </a:extLst>
            </p:cNvPr>
            <p:cNvSpPr>
              <a:spLocks noChangeShapeType="1"/>
            </p:cNvSpPr>
            <p:nvPr/>
          </p:nvSpPr>
          <p:spPr bwMode="auto">
            <a:xfrm>
              <a:off x="1776" y="230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9" name="Line 15">
              <a:extLst>
                <a:ext uri="{FF2B5EF4-FFF2-40B4-BE49-F238E27FC236}">
                  <a16:creationId xmlns:a16="http://schemas.microsoft.com/office/drawing/2014/main" id="{9EE269AF-33D3-EC1A-F021-7F7FDE71083E}"/>
                </a:ext>
              </a:extLst>
            </p:cNvPr>
            <p:cNvSpPr>
              <a:spLocks noChangeShapeType="1"/>
            </p:cNvSpPr>
            <p:nvPr/>
          </p:nvSpPr>
          <p:spPr bwMode="auto">
            <a:xfrm>
              <a:off x="1776" y="182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0" name="Text Box 16">
              <a:extLst>
                <a:ext uri="{FF2B5EF4-FFF2-40B4-BE49-F238E27FC236}">
                  <a16:creationId xmlns:a16="http://schemas.microsoft.com/office/drawing/2014/main" id="{E3DA1F99-A585-C82E-C565-50F7676C8470}"/>
                </a:ext>
              </a:extLst>
            </p:cNvPr>
            <p:cNvSpPr txBox="1">
              <a:spLocks noChangeArrowheads="1"/>
            </p:cNvSpPr>
            <p:nvPr/>
          </p:nvSpPr>
          <p:spPr bwMode="auto">
            <a:xfrm>
              <a:off x="1620" y="150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6641" name="Text Box 17">
              <a:extLst>
                <a:ext uri="{FF2B5EF4-FFF2-40B4-BE49-F238E27FC236}">
                  <a16:creationId xmlns:a16="http://schemas.microsoft.com/office/drawing/2014/main" id="{12151F8A-4358-26CA-69C6-64DA352DACCC}"/>
                </a:ext>
              </a:extLst>
            </p:cNvPr>
            <p:cNvSpPr txBox="1">
              <a:spLocks noChangeArrowheads="1"/>
            </p:cNvSpPr>
            <p:nvPr/>
          </p:nvSpPr>
          <p:spPr bwMode="auto">
            <a:xfrm>
              <a:off x="1608" y="240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grpSp>
      <p:sp>
        <p:nvSpPr>
          <p:cNvPr id="26642" name="Text Box 18">
            <a:extLst>
              <a:ext uri="{FF2B5EF4-FFF2-40B4-BE49-F238E27FC236}">
                <a16:creationId xmlns:a16="http://schemas.microsoft.com/office/drawing/2014/main" id="{1A2854CF-5A6A-9342-3921-0F10B191D549}"/>
              </a:ext>
            </a:extLst>
          </p:cNvPr>
          <p:cNvSpPr txBox="1">
            <a:spLocks noChangeArrowheads="1"/>
          </p:cNvSpPr>
          <p:nvPr/>
        </p:nvSpPr>
        <p:spPr bwMode="auto">
          <a:xfrm>
            <a:off x="5181600" y="2286000"/>
            <a:ext cx="39624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This would represent a molecule of the Hydrocarbon Ethane, </a:t>
            </a:r>
          </a:p>
          <a:p>
            <a:pPr>
              <a:spcBef>
                <a:spcPct val="50000"/>
              </a:spcBef>
            </a:pPr>
            <a:r>
              <a:rPr lang="en-GB" altLang="en-US" sz="3600"/>
              <a:t>formula C</a:t>
            </a:r>
            <a:r>
              <a:rPr lang="en-GB" altLang="en-US" sz="3600" baseline="-25000"/>
              <a:t>2</a:t>
            </a:r>
            <a:r>
              <a:rPr lang="en-GB" altLang="en-US" sz="3600"/>
              <a:t>H</a:t>
            </a:r>
            <a:r>
              <a:rPr lang="en-GB" altLang="en-US" sz="3600" baseline="-25000"/>
              <a:t>6</a:t>
            </a:r>
            <a:endParaRPr lang="en-GB" altLang="en-US" sz="3600"/>
          </a:p>
        </p:txBody>
      </p:sp>
      <p:sp>
        <p:nvSpPr>
          <p:cNvPr id="26643" name="Text Box 19">
            <a:extLst>
              <a:ext uri="{FF2B5EF4-FFF2-40B4-BE49-F238E27FC236}">
                <a16:creationId xmlns:a16="http://schemas.microsoft.com/office/drawing/2014/main" id="{B2D62530-F9B6-0308-D4F5-FF2532D7C1E3}"/>
              </a:ext>
            </a:extLst>
          </p:cNvPr>
          <p:cNvSpPr txBox="1">
            <a:spLocks noChangeArrowheads="1"/>
          </p:cNvSpPr>
          <p:nvPr/>
        </p:nvSpPr>
        <p:spPr bwMode="auto">
          <a:xfrm>
            <a:off x="3746500" y="3595688"/>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H</a:t>
            </a:r>
          </a:p>
        </p:txBody>
      </p:sp>
      <p:sp>
        <p:nvSpPr>
          <p:cNvPr id="26644" name="Text Box 20">
            <a:extLst>
              <a:ext uri="{FF2B5EF4-FFF2-40B4-BE49-F238E27FC236}">
                <a16:creationId xmlns:a16="http://schemas.microsoft.com/office/drawing/2014/main" id="{DA10A030-61EB-1F79-6F8D-CEE550B142C5}"/>
              </a:ext>
            </a:extLst>
          </p:cNvPr>
          <p:cNvSpPr txBox="1">
            <a:spLocks noChangeArrowheads="1"/>
          </p:cNvSpPr>
          <p:nvPr/>
        </p:nvSpPr>
        <p:spPr bwMode="auto">
          <a:xfrm>
            <a:off x="457200" y="5334000"/>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0000"/>
                </a:solidFill>
              </a:rPr>
              <a:t>How would molecules of Propane C</a:t>
            </a:r>
            <a:r>
              <a:rPr lang="en-GB" altLang="en-US" baseline="-25000">
                <a:solidFill>
                  <a:srgbClr val="FF0000"/>
                </a:solidFill>
              </a:rPr>
              <a:t>3</a:t>
            </a:r>
            <a:r>
              <a:rPr lang="en-GB" altLang="en-US">
                <a:solidFill>
                  <a:srgbClr val="FF0000"/>
                </a:solidFill>
              </a:rPr>
              <a:t>H</a:t>
            </a:r>
            <a:r>
              <a:rPr lang="en-GB" altLang="en-US" baseline="-25000">
                <a:solidFill>
                  <a:srgbClr val="FF0000"/>
                </a:solidFill>
              </a:rPr>
              <a:t>8</a:t>
            </a:r>
            <a:r>
              <a:rPr lang="en-GB" altLang="en-US">
                <a:solidFill>
                  <a:srgbClr val="FF0000"/>
                </a:solidFill>
              </a:rPr>
              <a:t> and Butane C</a:t>
            </a:r>
            <a:r>
              <a:rPr lang="en-GB" altLang="en-US" baseline="-25000">
                <a:solidFill>
                  <a:srgbClr val="FF0000"/>
                </a:solidFill>
              </a:rPr>
              <a:t>4</a:t>
            </a:r>
            <a:r>
              <a:rPr lang="en-GB" altLang="en-US">
                <a:solidFill>
                  <a:srgbClr val="FF0000"/>
                </a:solidFill>
              </a:rPr>
              <a:t>H</a:t>
            </a:r>
            <a:r>
              <a:rPr lang="en-GB" altLang="en-US" baseline="-25000">
                <a:solidFill>
                  <a:srgbClr val="FF0000"/>
                </a:solidFill>
              </a:rPr>
              <a:t>10</a:t>
            </a:r>
            <a:r>
              <a:rPr lang="en-GB" altLang="en-US">
                <a:solidFill>
                  <a:srgbClr val="FF0000"/>
                </a:solidFill>
              </a:rPr>
              <a:t> be drawn?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6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66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66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2" grpId="0" build="p" autoUpdateAnimBg="0"/>
      <p:bldP spid="2664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2FCD2E4A-25BC-F726-5582-98ABDCF7B0C9}"/>
              </a:ext>
            </a:extLst>
          </p:cNvPr>
          <p:cNvSpPr txBox="1">
            <a:spLocks noChangeArrowheads="1"/>
          </p:cNvSpPr>
          <p:nvPr/>
        </p:nvSpPr>
        <p:spPr bwMode="auto">
          <a:xfrm>
            <a:off x="685800" y="4572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Carbon atoms form the ‘Spine’ of Hydrocarbon molecules. </a:t>
            </a:r>
          </a:p>
        </p:txBody>
      </p:sp>
      <p:pic>
        <p:nvPicPr>
          <p:cNvPr id="27652" name="Picture 4">
            <a:extLst>
              <a:ext uri="{FF2B5EF4-FFF2-40B4-BE49-F238E27FC236}">
                <a16:creationId xmlns:a16="http://schemas.microsoft.com/office/drawing/2014/main" id="{AD5A9232-9D78-9144-C818-3B1681F33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3733800"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Text Box 6">
            <a:extLst>
              <a:ext uri="{FF2B5EF4-FFF2-40B4-BE49-F238E27FC236}">
                <a16:creationId xmlns:a16="http://schemas.microsoft.com/office/drawing/2014/main" id="{1D31B637-5623-CAFF-D358-E116D1B57863}"/>
              </a:ext>
            </a:extLst>
          </p:cNvPr>
          <p:cNvSpPr txBox="1">
            <a:spLocks noChangeArrowheads="1"/>
          </p:cNvSpPr>
          <p:nvPr/>
        </p:nvSpPr>
        <p:spPr bwMode="auto">
          <a:xfrm>
            <a:off x="381000" y="3657600"/>
            <a:ext cx="838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Hydrocarbons in Crude Oil are made up of single bonds only. They are said to be </a:t>
            </a:r>
            <a:r>
              <a:rPr lang="en-GB" altLang="en-US" b="1"/>
              <a:t>Saturated Hydrocarbons</a:t>
            </a:r>
            <a:r>
              <a:rPr lang="en-GB" altLang="en-US"/>
              <a:t>, because there are no spare bonds for any more Hydrogen atoms. </a:t>
            </a:r>
          </a:p>
        </p:txBody>
      </p:sp>
      <p:sp>
        <p:nvSpPr>
          <p:cNvPr id="27655" name="Text Box 7">
            <a:extLst>
              <a:ext uri="{FF2B5EF4-FFF2-40B4-BE49-F238E27FC236}">
                <a16:creationId xmlns:a16="http://schemas.microsoft.com/office/drawing/2014/main" id="{FA54F30E-B001-E4A7-CD89-06DACF6E665F}"/>
              </a:ext>
            </a:extLst>
          </p:cNvPr>
          <p:cNvSpPr txBox="1">
            <a:spLocks noChangeArrowheads="1"/>
          </p:cNvSpPr>
          <p:nvPr/>
        </p:nvSpPr>
        <p:spPr bwMode="auto">
          <a:xfrm>
            <a:off x="304800" y="54102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We call this family of Hydrocarbons </a:t>
            </a:r>
            <a:r>
              <a:rPr lang="en-GB" altLang="en-US" b="1"/>
              <a:t>Alkanes</a:t>
            </a:r>
            <a:r>
              <a:rPr lang="en-GB" altLang="en-US"/>
              <a:t>, they have the General Formula: </a:t>
            </a:r>
            <a:r>
              <a:rPr lang="en-GB" altLang="en-US" b="1"/>
              <a:t>C</a:t>
            </a:r>
            <a:r>
              <a:rPr lang="en-GB" altLang="en-US" b="1" baseline="-25000"/>
              <a:t>n</a:t>
            </a:r>
            <a:r>
              <a:rPr lang="en-GB" altLang="en-US" b="1"/>
              <a:t> H</a:t>
            </a:r>
            <a:r>
              <a:rPr lang="en-GB" altLang="en-US" b="1" baseline="-25000"/>
              <a:t>(2n+2</a:t>
            </a:r>
            <a:r>
              <a:rPr lang="en-GB" altLang="en-US" baseline="-25000"/>
              <a:t>).     </a:t>
            </a:r>
            <a:r>
              <a:rPr lang="en-GB" altLang="en-US"/>
              <a:t>E.g. Pentane: </a:t>
            </a:r>
            <a:r>
              <a:rPr lang="en-GB" altLang="en-US" b="1"/>
              <a:t>C</a:t>
            </a:r>
            <a:r>
              <a:rPr lang="en-GB" altLang="en-US" b="1" baseline="-25000"/>
              <a:t>5</a:t>
            </a:r>
            <a:r>
              <a:rPr lang="en-GB" altLang="en-US" b="1"/>
              <a:t>H</a:t>
            </a:r>
            <a:r>
              <a:rPr lang="en-GB" altLang="en-US" b="1" baseline="-25000"/>
              <a:t>12</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6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6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uild="p" autoUpdateAnimBg="0"/>
      <p:bldP spid="2765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F0222D42-855D-9DF3-79BE-D7F4EF173A18}"/>
              </a:ext>
            </a:extLst>
          </p:cNvPr>
          <p:cNvSpPr txBox="1">
            <a:spLocks noChangeArrowheads="1"/>
          </p:cNvSpPr>
          <p:nvPr/>
        </p:nvSpPr>
        <p:spPr bwMode="auto">
          <a:xfrm>
            <a:off x="685800" y="1143000"/>
            <a:ext cx="7848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number of carbon atoms in the Hydrocarbon molecules in Crude Oil varies from 1carbon to over 70 carbons atoms. </a:t>
            </a:r>
          </a:p>
          <a:p>
            <a:pPr>
              <a:spcBef>
                <a:spcPct val="50000"/>
              </a:spcBef>
            </a:pPr>
            <a:r>
              <a:rPr lang="en-GB" altLang="en-US"/>
              <a:t>The number of atoms present affects the boiling point of the compound. </a:t>
            </a:r>
          </a:p>
        </p:txBody>
      </p:sp>
      <p:sp>
        <p:nvSpPr>
          <p:cNvPr id="54275" name="Text Box 3">
            <a:extLst>
              <a:ext uri="{FF2B5EF4-FFF2-40B4-BE49-F238E27FC236}">
                <a16:creationId xmlns:a16="http://schemas.microsoft.com/office/drawing/2014/main" id="{C66D362E-B96A-1FB9-8814-DC9B1C03B90B}"/>
              </a:ext>
            </a:extLst>
          </p:cNvPr>
          <p:cNvSpPr txBox="1">
            <a:spLocks noChangeArrowheads="1"/>
          </p:cNvSpPr>
          <p:nvPr/>
        </p:nvSpPr>
        <p:spPr bwMode="auto">
          <a:xfrm>
            <a:off x="304800" y="47244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This means that each molecule has a different boiling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010765E1-9671-CEED-F330-406FB3C0F6F7}"/>
              </a:ext>
            </a:extLst>
          </p:cNvPr>
          <p:cNvSpPr txBox="1">
            <a:spLocks noChangeArrowheads="1"/>
          </p:cNvSpPr>
          <p:nvPr/>
        </p:nvSpPr>
        <p:spPr bwMode="auto">
          <a:xfrm>
            <a:off x="685800" y="609600"/>
            <a:ext cx="800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The molecules with the least number of carbon atoms in them have the lowest boiling point.</a:t>
            </a:r>
          </a:p>
        </p:txBody>
      </p:sp>
      <p:sp>
        <p:nvSpPr>
          <p:cNvPr id="29699" name="Text Box 3">
            <a:extLst>
              <a:ext uri="{FF2B5EF4-FFF2-40B4-BE49-F238E27FC236}">
                <a16:creationId xmlns:a16="http://schemas.microsoft.com/office/drawing/2014/main" id="{EA0CA089-6B69-E36E-9810-AC98629D39F9}"/>
              </a:ext>
            </a:extLst>
          </p:cNvPr>
          <p:cNvSpPr txBox="1">
            <a:spLocks noChangeArrowheads="1"/>
          </p:cNvSpPr>
          <p:nvPr/>
        </p:nvSpPr>
        <p:spPr bwMode="auto">
          <a:xfrm>
            <a:off x="609600" y="27432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Methane CH</a:t>
            </a:r>
            <a:r>
              <a:rPr lang="en-GB" altLang="en-US" baseline="-25000"/>
              <a:t>4                </a:t>
            </a:r>
            <a:r>
              <a:rPr lang="en-GB" altLang="en-US"/>
              <a:t>Boiling Point =   - 163 Celsius</a:t>
            </a:r>
          </a:p>
        </p:txBody>
      </p:sp>
      <p:sp>
        <p:nvSpPr>
          <p:cNvPr id="29700" name="Text Box 4">
            <a:extLst>
              <a:ext uri="{FF2B5EF4-FFF2-40B4-BE49-F238E27FC236}">
                <a16:creationId xmlns:a16="http://schemas.microsoft.com/office/drawing/2014/main" id="{AB6B63D3-872D-66FE-ACF4-E3216517C38C}"/>
              </a:ext>
            </a:extLst>
          </p:cNvPr>
          <p:cNvSpPr txBox="1">
            <a:spLocks noChangeArrowheads="1"/>
          </p:cNvSpPr>
          <p:nvPr/>
        </p:nvSpPr>
        <p:spPr bwMode="auto">
          <a:xfrm>
            <a:off x="609600" y="37338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Ethane C</a:t>
            </a:r>
            <a:r>
              <a:rPr lang="en-GB" altLang="en-US" baseline="-25000"/>
              <a:t>2</a:t>
            </a:r>
            <a:r>
              <a:rPr lang="en-GB" altLang="en-US"/>
              <a:t>H</a:t>
            </a:r>
            <a:r>
              <a:rPr lang="en-GB" altLang="en-US" baseline="-25000"/>
              <a:t>6                </a:t>
            </a:r>
            <a:r>
              <a:rPr lang="en-GB" altLang="en-US"/>
              <a:t>Boiling Point =    - 87 Celsius </a:t>
            </a:r>
          </a:p>
        </p:txBody>
      </p:sp>
      <p:sp>
        <p:nvSpPr>
          <p:cNvPr id="29701" name="Text Box 5">
            <a:extLst>
              <a:ext uri="{FF2B5EF4-FFF2-40B4-BE49-F238E27FC236}">
                <a16:creationId xmlns:a16="http://schemas.microsoft.com/office/drawing/2014/main" id="{BD9972EF-0EE8-DD46-DA20-2A03F227432C}"/>
              </a:ext>
            </a:extLst>
          </p:cNvPr>
          <p:cNvSpPr txBox="1">
            <a:spLocks noChangeArrowheads="1"/>
          </p:cNvSpPr>
          <p:nvPr/>
        </p:nvSpPr>
        <p:spPr bwMode="auto">
          <a:xfrm>
            <a:off x="609600" y="46482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Propane C</a:t>
            </a:r>
            <a:r>
              <a:rPr lang="en-GB" altLang="en-US" baseline="-25000"/>
              <a:t>3</a:t>
            </a:r>
            <a:r>
              <a:rPr lang="en-GB" altLang="en-US"/>
              <a:t>H</a:t>
            </a:r>
            <a:r>
              <a:rPr lang="en-GB" altLang="en-US" baseline="-25000"/>
              <a:t>8                </a:t>
            </a:r>
            <a:r>
              <a:rPr lang="en-GB" altLang="en-US"/>
              <a:t>Boiling Point =  - 43 Celsius </a:t>
            </a:r>
          </a:p>
        </p:txBody>
      </p:sp>
      <p:sp>
        <p:nvSpPr>
          <p:cNvPr id="29702" name="Text Box 6">
            <a:extLst>
              <a:ext uri="{FF2B5EF4-FFF2-40B4-BE49-F238E27FC236}">
                <a16:creationId xmlns:a16="http://schemas.microsoft.com/office/drawing/2014/main" id="{71A65C22-FC02-F783-2070-D5009F9B13AA}"/>
              </a:ext>
            </a:extLst>
          </p:cNvPr>
          <p:cNvSpPr txBox="1">
            <a:spLocks noChangeArrowheads="1"/>
          </p:cNvSpPr>
          <p:nvPr/>
        </p:nvSpPr>
        <p:spPr bwMode="auto">
          <a:xfrm>
            <a:off x="609600" y="55626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Butane C</a:t>
            </a:r>
            <a:r>
              <a:rPr lang="en-GB" altLang="en-US" baseline="-25000"/>
              <a:t>4</a:t>
            </a:r>
            <a:r>
              <a:rPr lang="en-GB" altLang="en-US"/>
              <a:t>H</a:t>
            </a:r>
            <a:r>
              <a:rPr lang="en-GB" altLang="en-US" baseline="-25000"/>
              <a:t>10                </a:t>
            </a:r>
            <a:r>
              <a:rPr lang="en-GB" altLang="en-US"/>
              <a:t>Boiling Point =   - 0.5 Celsius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9700">
                                            <p:txEl>
                                              <p:pRg st="0" end="0"/>
                                            </p:txEl>
                                          </p:spTgt>
                                        </p:tgtEl>
                                        <p:attrNameLst>
                                          <p:attrName>style.visibility</p:attrName>
                                        </p:attrNameLst>
                                      </p:cBhvr>
                                      <p:to>
                                        <p:strVal val="visible"/>
                                      </p:to>
                                    </p:set>
                                    <p:anim calcmode="lin" valueType="num">
                                      <p:cBhvr additive="base">
                                        <p:cTn id="13" dur="500" fill="hold"/>
                                        <p:tgtEl>
                                          <p:spTgt spid="2970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9701">
                                            <p:txEl>
                                              <p:pRg st="0" end="0"/>
                                            </p:txEl>
                                          </p:spTgt>
                                        </p:tgtEl>
                                        <p:attrNameLst>
                                          <p:attrName>style.visibility</p:attrName>
                                        </p:attrNameLst>
                                      </p:cBhvr>
                                      <p:to>
                                        <p:strVal val="visible"/>
                                      </p:to>
                                    </p:set>
                                    <p:anim calcmode="lin" valueType="num">
                                      <p:cBhvr additive="base">
                                        <p:cTn id="19" dur="500" fill="hold"/>
                                        <p:tgtEl>
                                          <p:spTgt spid="2970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7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9702">
                                            <p:txEl>
                                              <p:pRg st="0" end="0"/>
                                            </p:txEl>
                                          </p:spTgt>
                                        </p:tgtEl>
                                        <p:attrNameLst>
                                          <p:attrName>style.visibility</p:attrName>
                                        </p:attrNameLst>
                                      </p:cBhvr>
                                      <p:to>
                                        <p:strVal val="visible"/>
                                      </p:to>
                                    </p:set>
                                    <p:anim calcmode="lin" valueType="num">
                                      <p:cBhvr additive="base">
                                        <p:cTn id="25" dur="500" fill="hold"/>
                                        <p:tgtEl>
                                          <p:spTgt spid="2970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70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29700" grpId="0" build="p" autoUpdateAnimBg="0"/>
      <p:bldP spid="29701" grpId="0" build="p" autoUpdateAnimBg="0"/>
      <p:bldP spid="2970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050">
            <a:extLst>
              <a:ext uri="{FF2B5EF4-FFF2-40B4-BE49-F238E27FC236}">
                <a16:creationId xmlns:a16="http://schemas.microsoft.com/office/drawing/2014/main" id="{DB6D6EBF-6158-D81B-5822-B427B2CAA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00843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051">
            <a:extLst>
              <a:ext uri="{FF2B5EF4-FFF2-40B4-BE49-F238E27FC236}">
                <a16:creationId xmlns:a16="http://schemas.microsoft.com/office/drawing/2014/main" id="{2280E28A-3181-53D9-EC2A-2BBDD0B19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328613"/>
            <a:ext cx="48387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2052">
            <a:extLst>
              <a:ext uri="{FF2B5EF4-FFF2-40B4-BE49-F238E27FC236}">
                <a16:creationId xmlns:a16="http://schemas.microsoft.com/office/drawing/2014/main" id="{FC2FB3A0-1994-9B12-0820-0ABC707FA1FC}"/>
              </a:ext>
            </a:extLst>
          </p:cNvPr>
          <p:cNvSpPr txBox="1">
            <a:spLocks noChangeArrowheads="1"/>
          </p:cNvSpPr>
          <p:nvPr/>
        </p:nvSpPr>
        <p:spPr bwMode="auto">
          <a:xfrm>
            <a:off x="2895600" y="3657600"/>
            <a:ext cx="297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Limestone is quarried, then ground up into smaller pieces</a:t>
            </a:r>
          </a:p>
        </p:txBody>
      </p:sp>
      <p:pic>
        <p:nvPicPr>
          <p:cNvPr id="28677" name="Picture 2053">
            <a:extLst>
              <a:ext uri="{FF2B5EF4-FFF2-40B4-BE49-F238E27FC236}">
                <a16:creationId xmlns:a16="http://schemas.microsoft.com/office/drawing/2014/main" id="{A79EBB0C-644B-8771-33B8-4FB2BEC67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29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054">
            <a:extLst>
              <a:ext uri="{FF2B5EF4-FFF2-40B4-BE49-F238E27FC236}">
                <a16:creationId xmlns:a16="http://schemas.microsoft.com/office/drawing/2014/main" id="{7702A3F3-5B9B-AC16-5998-D6903663B1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429000"/>
            <a:ext cx="301783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055">
            <a:extLst>
              <a:ext uri="{FF2B5EF4-FFF2-40B4-BE49-F238E27FC236}">
                <a16:creationId xmlns:a16="http://schemas.microsoft.com/office/drawing/2014/main" id="{6155FFA2-D2DE-CCB0-1A5E-C4E23D335CB4}"/>
              </a:ext>
            </a:extLst>
          </p:cNvPr>
          <p:cNvSpPr txBox="1">
            <a:spLocks noChangeArrowheads="1"/>
          </p:cNvSpPr>
          <p:nvPr/>
        </p:nvSpPr>
        <p:spPr bwMode="auto">
          <a:xfrm>
            <a:off x="1066800" y="55626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Quarrying does however have environmental impacts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8679">
                                            <p:txEl>
                                              <p:pRg st="0" end="0"/>
                                            </p:txEl>
                                          </p:spTgt>
                                        </p:tgtEl>
                                        <p:attrNameLst>
                                          <p:attrName>style.visibility</p:attrName>
                                        </p:attrNameLst>
                                      </p:cBhvr>
                                      <p:to>
                                        <p:strVal val="visible"/>
                                      </p:to>
                                    </p:set>
                                    <p:anim calcmode="lin" valueType="num">
                                      <p:cBhvr additive="base">
                                        <p:cTn id="13" dur="500" fill="hold"/>
                                        <p:tgtEl>
                                          <p:spTgt spid="286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autoUpdateAnimBg="0"/>
      <p:bldP spid="2867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a:extLst>
              <a:ext uri="{FF2B5EF4-FFF2-40B4-BE49-F238E27FC236}">
                <a16:creationId xmlns:a16="http://schemas.microsoft.com/office/drawing/2014/main" id="{CABFCB36-55E9-3F17-851F-0EF2A3B94C45}"/>
              </a:ext>
            </a:extLst>
          </p:cNvPr>
          <p:cNvSpPr txBox="1">
            <a:spLocks noChangeArrowheads="1"/>
          </p:cNvSpPr>
          <p:nvPr/>
        </p:nvSpPr>
        <p:spPr bwMode="auto">
          <a:xfrm>
            <a:off x="533400" y="762000"/>
            <a:ext cx="2971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Methane = -163</a:t>
            </a:r>
          </a:p>
          <a:p>
            <a:pPr>
              <a:spcBef>
                <a:spcPct val="50000"/>
              </a:spcBef>
            </a:pPr>
            <a:r>
              <a:rPr lang="en-GB" altLang="en-US"/>
              <a:t>Ethane = - 87</a:t>
            </a:r>
          </a:p>
          <a:p>
            <a:pPr>
              <a:spcBef>
                <a:spcPct val="50000"/>
              </a:spcBef>
            </a:pPr>
            <a:r>
              <a:rPr lang="en-GB" altLang="en-US"/>
              <a:t>Propane = - 43</a:t>
            </a:r>
          </a:p>
          <a:p>
            <a:pPr>
              <a:spcBef>
                <a:spcPct val="50000"/>
              </a:spcBef>
            </a:pPr>
            <a:r>
              <a:rPr lang="en-GB" altLang="en-US"/>
              <a:t>Butane = - 0.5</a:t>
            </a:r>
          </a:p>
        </p:txBody>
      </p:sp>
      <p:sp>
        <p:nvSpPr>
          <p:cNvPr id="30724" name="Text Box 4">
            <a:extLst>
              <a:ext uri="{FF2B5EF4-FFF2-40B4-BE49-F238E27FC236}">
                <a16:creationId xmlns:a16="http://schemas.microsoft.com/office/drawing/2014/main" id="{9FBE8222-EA90-0DEF-5A6B-2FA4F22C07CA}"/>
              </a:ext>
            </a:extLst>
          </p:cNvPr>
          <p:cNvSpPr txBox="1">
            <a:spLocks noChangeArrowheads="1"/>
          </p:cNvSpPr>
          <p:nvPr/>
        </p:nvSpPr>
        <p:spPr bwMode="auto">
          <a:xfrm>
            <a:off x="3962400" y="762000"/>
            <a:ext cx="4800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t>The boiling point increases as the length of the carbon chain gets bigger.</a:t>
            </a:r>
          </a:p>
        </p:txBody>
      </p:sp>
      <p:sp>
        <p:nvSpPr>
          <p:cNvPr id="30725" name="AutoShape 5">
            <a:extLst>
              <a:ext uri="{FF2B5EF4-FFF2-40B4-BE49-F238E27FC236}">
                <a16:creationId xmlns:a16="http://schemas.microsoft.com/office/drawing/2014/main" id="{6F08D954-3D91-FBD1-4FF3-C74B99FCE644}"/>
              </a:ext>
            </a:extLst>
          </p:cNvPr>
          <p:cNvSpPr>
            <a:spLocks noChangeArrowheads="1"/>
          </p:cNvSpPr>
          <p:nvPr/>
        </p:nvSpPr>
        <p:spPr bwMode="auto">
          <a:xfrm>
            <a:off x="3048000" y="914400"/>
            <a:ext cx="914400" cy="2057400"/>
          </a:xfrm>
          <a:prstGeom prst="downArrow">
            <a:avLst>
              <a:gd name="adj1" fmla="val 50000"/>
              <a:gd name="adj2" fmla="val 5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26" name="Text Box 6">
            <a:extLst>
              <a:ext uri="{FF2B5EF4-FFF2-40B4-BE49-F238E27FC236}">
                <a16:creationId xmlns:a16="http://schemas.microsoft.com/office/drawing/2014/main" id="{28E57571-2DC7-13E0-CA58-B829CC6D62CD}"/>
              </a:ext>
            </a:extLst>
          </p:cNvPr>
          <p:cNvSpPr txBox="1">
            <a:spLocks noChangeArrowheads="1"/>
          </p:cNvSpPr>
          <p:nvPr/>
        </p:nvSpPr>
        <p:spPr bwMode="auto">
          <a:xfrm>
            <a:off x="533400" y="3505200"/>
            <a:ext cx="7696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a:t>Having different boiling points means that the molecules can be separated into simpler mixtures by: </a:t>
            </a:r>
          </a:p>
          <a:p>
            <a:pPr>
              <a:spcBef>
                <a:spcPct val="50000"/>
              </a:spcBef>
            </a:pPr>
            <a:r>
              <a:rPr lang="en-GB" altLang="en-US" sz="3200" b="1"/>
              <a:t>Fractional Distillation</a:t>
            </a:r>
            <a:r>
              <a:rPr lang="en-GB" altLang="en-US" sz="32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07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072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07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autoUpdateAnimBg="0"/>
      <p:bldP spid="3072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791DBBF3-7A73-A1FF-AF0B-CDB655DD2054}"/>
              </a:ext>
            </a:extLst>
          </p:cNvPr>
          <p:cNvSpPr txBox="1">
            <a:spLocks noChangeArrowheads="1"/>
          </p:cNvSpPr>
          <p:nvPr/>
        </p:nvSpPr>
        <p:spPr bwMode="auto">
          <a:xfrm>
            <a:off x="1447800" y="609600"/>
            <a:ext cx="609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u="sng"/>
              <a:t>Reminder</a:t>
            </a:r>
            <a:r>
              <a:rPr lang="en-GB" altLang="en-US" sz="4000"/>
              <a:t>!</a:t>
            </a:r>
          </a:p>
        </p:txBody>
      </p:sp>
      <p:sp>
        <p:nvSpPr>
          <p:cNvPr id="31747" name="Text Box 3">
            <a:extLst>
              <a:ext uri="{FF2B5EF4-FFF2-40B4-BE49-F238E27FC236}">
                <a16:creationId xmlns:a16="http://schemas.microsoft.com/office/drawing/2014/main" id="{28F43DC9-222E-54C1-78D5-F8F6C98FD26D}"/>
              </a:ext>
            </a:extLst>
          </p:cNvPr>
          <p:cNvSpPr txBox="1">
            <a:spLocks noChangeArrowheads="1"/>
          </p:cNvSpPr>
          <p:nvPr/>
        </p:nvSpPr>
        <p:spPr bwMode="auto">
          <a:xfrm>
            <a:off x="609600" y="1295400"/>
            <a:ext cx="5257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Distillation</a:t>
            </a:r>
            <a:r>
              <a:rPr lang="en-GB" altLang="en-US"/>
              <a:t> is a separation technique using the fact that different compounds boil at different temperatures (they have different boiling points.) </a:t>
            </a:r>
            <a:r>
              <a:rPr lang="en-GB" altLang="en-US" sz="1800" b="1"/>
              <a:t>Remember separating pure water from Inky water in year 7</a:t>
            </a:r>
            <a:r>
              <a:rPr lang="en-GB" altLang="en-US"/>
              <a:t>? </a:t>
            </a:r>
          </a:p>
        </p:txBody>
      </p:sp>
      <p:sp>
        <p:nvSpPr>
          <p:cNvPr id="31748" name="Text Box 4">
            <a:extLst>
              <a:ext uri="{FF2B5EF4-FFF2-40B4-BE49-F238E27FC236}">
                <a16:creationId xmlns:a16="http://schemas.microsoft.com/office/drawing/2014/main" id="{011AFE6F-981F-4B5A-2337-922669F232C8}"/>
              </a:ext>
            </a:extLst>
          </p:cNvPr>
          <p:cNvSpPr txBox="1">
            <a:spLocks noChangeArrowheads="1"/>
          </p:cNvSpPr>
          <p:nvPr/>
        </p:nvSpPr>
        <p:spPr bwMode="auto">
          <a:xfrm>
            <a:off x="609600" y="3581400"/>
            <a:ext cx="754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a:t>When a mixture of different compounds is heated, the ones with the lowest boiling point will </a:t>
            </a:r>
            <a:r>
              <a:rPr lang="en-GB" altLang="en-US" sz="3200" b="1" u="sng"/>
              <a:t>evaporate</a:t>
            </a:r>
            <a:r>
              <a:rPr lang="en-GB" altLang="en-US" sz="3200"/>
              <a:t> first. </a:t>
            </a:r>
            <a:endParaRPr lang="en-GB" altLang="en-US" sz="3600"/>
          </a:p>
        </p:txBody>
      </p:sp>
      <p:sp>
        <p:nvSpPr>
          <p:cNvPr id="31749" name="Text Box 5">
            <a:extLst>
              <a:ext uri="{FF2B5EF4-FFF2-40B4-BE49-F238E27FC236}">
                <a16:creationId xmlns:a16="http://schemas.microsoft.com/office/drawing/2014/main" id="{08441AB3-B4B1-F2CB-B70A-6175C631A7A3}"/>
              </a:ext>
            </a:extLst>
          </p:cNvPr>
          <p:cNvSpPr txBox="1">
            <a:spLocks noChangeArrowheads="1"/>
          </p:cNvSpPr>
          <p:nvPr/>
        </p:nvSpPr>
        <p:spPr bwMode="auto">
          <a:xfrm>
            <a:off x="685800" y="54102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a:t>Later vapour is </a:t>
            </a:r>
            <a:r>
              <a:rPr lang="en-GB" altLang="en-US" sz="3200" b="1" u="sng"/>
              <a:t>condensed</a:t>
            </a:r>
            <a:r>
              <a:rPr lang="en-GB" altLang="en-US" sz="3200"/>
              <a:t> back into liquid. </a:t>
            </a:r>
          </a:p>
        </p:txBody>
      </p:sp>
      <p:pic>
        <p:nvPicPr>
          <p:cNvPr id="31750" name="Picture 6">
            <a:extLst>
              <a:ext uri="{FF2B5EF4-FFF2-40B4-BE49-F238E27FC236}">
                <a16:creationId xmlns:a16="http://schemas.microsoft.com/office/drawing/2014/main" id="{5DE7ED7B-47CC-A504-3476-E3C8F9F17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14700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174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17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48" grpId="0" build="p" autoUpdateAnimBg="0"/>
      <p:bldP spid="3174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8" name="Text Box 60">
            <a:extLst>
              <a:ext uri="{FF2B5EF4-FFF2-40B4-BE49-F238E27FC236}">
                <a16:creationId xmlns:a16="http://schemas.microsoft.com/office/drawing/2014/main" id="{94CE1842-9C9D-627A-A025-363C1CD8C24F}"/>
              </a:ext>
            </a:extLst>
          </p:cNvPr>
          <p:cNvSpPr txBox="1">
            <a:spLocks noChangeArrowheads="1"/>
          </p:cNvSpPr>
          <p:nvPr/>
        </p:nvSpPr>
        <p:spPr bwMode="auto">
          <a:xfrm>
            <a:off x="685800" y="609600"/>
            <a:ext cx="784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There are many Hydrocarbon compounds in Crude Oil and this complex mixture is separated into a simpler mixture. </a:t>
            </a:r>
          </a:p>
        </p:txBody>
      </p:sp>
      <p:sp>
        <p:nvSpPr>
          <p:cNvPr id="32829" name="Text Box 61">
            <a:extLst>
              <a:ext uri="{FF2B5EF4-FFF2-40B4-BE49-F238E27FC236}">
                <a16:creationId xmlns:a16="http://schemas.microsoft.com/office/drawing/2014/main" id="{C9A9D747-4354-A858-A62C-E2B4646115E0}"/>
              </a:ext>
            </a:extLst>
          </p:cNvPr>
          <p:cNvSpPr txBox="1">
            <a:spLocks noChangeArrowheads="1"/>
          </p:cNvSpPr>
          <p:nvPr/>
        </p:nvSpPr>
        <p:spPr bwMode="auto">
          <a:xfrm>
            <a:off x="457200" y="2133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This simper mixture is made up of </a:t>
            </a:r>
            <a:r>
              <a:rPr lang="en-GB" altLang="en-US" b="1"/>
              <a:t>Fractions</a:t>
            </a:r>
            <a:r>
              <a:rPr lang="en-GB" altLang="en-US"/>
              <a:t>, groups of Hydrocarbons with similar carbon chain lengths. </a:t>
            </a:r>
          </a:p>
        </p:txBody>
      </p:sp>
      <p:sp>
        <p:nvSpPr>
          <p:cNvPr id="32830" name="Text Box 62">
            <a:extLst>
              <a:ext uri="{FF2B5EF4-FFF2-40B4-BE49-F238E27FC236}">
                <a16:creationId xmlns:a16="http://schemas.microsoft.com/office/drawing/2014/main" id="{0F49E70E-2CFE-A6BD-AA9A-E23EE1B1066E}"/>
              </a:ext>
            </a:extLst>
          </p:cNvPr>
          <p:cNvSpPr txBox="1">
            <a:spLocks noChangeArrowheads="1"/>
          </p:cNvSpPr>
          <p:nvPr/>
        </p:nvSpPr>
        <p:spPr bwMode="auto">
          <a:xfrm>
            <a:off x="609600" y="3505200"/>
            <a:ext cx="701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Crude Oil is first heated to make it </a:t>
            </a:r>
            <a:r>
              <a:rPr lang="en-GB" altLang="en-US" b="1"/>
              <a:t>Evaporate</a:t>
            </a:r>
            <a:r>
              <a:rPr lang="en-GB" altLang="en-US"/>
              <a:t>, then it is allowed to cool at different temperatures, so that different Fractions </a:t>
            </a:r>
            <a:r>
              <a:rPr lang="en-GB" altLang="en-US" b="1"/>
              <a:t>Condense</a:t>
            </a:r>
            <a:r>
              <a:rPr lang="en-GB" altLang="en-US"/>
              <a:t> at different points.</a:t>
            </a:r>
          </a:p>
        </p:txBody>
      </p:sp>
      <p:sp>
        <p:nvSpPr>
          <p:cNvPr id="32831" name="Text Box 63">
            <a:extLst>
              <a:ext uri="{FF2B5EF4-FFF2-40B4-BE49-F238E27FC236}">
                <a16:creationId xmlns:a16="http://schemas.microsoft.com/office/drawing/2014/main" id="{CA6DF1C2-95FB-F6E9-BC60-F8F0EC7A01B2}"/>
              </a:ext>
            </a:extLst>
          </p:cNvPr>
          <p:cNvSpPr txBox="1">
            <a:spLocks noChangeArrowheads="1"/>
          </p:cNvSpPr>
          <p:nvPr/>
        </p:nvSpPr>
        <p:spPr bwMode="auto">
          <a:xfrm>
            <a:off x="685800" y="5334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This process is called </a:t>
            </a:r>
            <a:r>
              <a:rPr lang="en-GB" altLang="en-US" b="1"/>
              <a:t>Fractional Distillation</a:t>
            </a:r>
            <a:r>
              <a:rPr lang="en-GB"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8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82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283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28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8" grpId="0" build="p" autoUpdateAnimBg="0"/>
      <p:bldP spid="32829" grpId="0" build="p" autoUpdateAnimBg="0"/>
      <p:bldP spid="32830" grpId="0" build="p" autoUpdateAnimBg="0"/>
      <p:bldP spid="3283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06" name="Group 14">
            <a:extLst>
              <a:ext uri="{FF2B5EF4-FFF2-40B4-BE49-F238E27FC236}">
                <a16:creationId xmlns:a16="http://schemas.microsoft.com/office/drawing/2014/main" id="{B38B4DFC-05AC-1632-7159-9E7D31FA4E1E}"/>
              </a:ext>
            </a:extLst>
          </p:cNvPr>
          <p:cNvGrpSpPr>
            <a:grpSpLocks/>
          </p:cNvGrpSpPr>
          <p:nvPr/>
        </p:nvGrpSpPr>
        <p:grpSpPr bwMode="auto">
          <a:xfrm>
            <a:off x="1828800" y="685800"/>
            <a:ext cx="4038600" cy="5534025"/>
            <a:chOff x="1296" y="450"/>
            <a:chExt cx="2544" cy="3486"/>
          </a:xfrm>
        </p:grpSpPr>
        <p:sp>
          <p:nvSpPr>
            <p:cNvPr id="33795" name="AutoShape 3">
              <a:extLst>
                <a:ext uri="{FF2B5EF4-FFF2-40B4-BE49-F238E27FC236}">
                  <a16:creationId xmlns:a16="http://schemas.microsoft.com/office/drawing/2014/main" id="{C90CF19B-4631-5FC0-3383-A83558B11698}"/>
                </a:ext>
              </a:extLst>
            </p:cNvPr>
            <p:cNvSpPr>
              <a:spLocks noChangeArrowheads="1"/>
            </p:cNvSpPr>
            <p:nvPr/>
          </p:nvSpPr>
          <p:spPr bwMode="auto">
            <a:xfrm>
              <a:off x="1968" y="960"/>
              <a:ext cx="960" cy="29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6" name="Rectangle 4">
              <a:extLst>
                <a:ext uri="{FF2B5EF4-FFF2-40B4-BE49-F238E27FC236}">
                  <a16:creationId xmlns:a16="http://schemas.microsoft.com/office/drawing/2014/main" id="{85636E64-1CDF-BF47-AAD5-974EB714A0CD}"/>
                </a:ext>
              </a:extLst>
            </p:cNvPr>
            <p:cNvSpPr>
              <a:spLocks noChangeArrowheads="1"/>
            </p:cNvSpPr>
            <p:nvPr/>
          </p:nvSpPr>
          <p:spPr bwMode="auto">
            <a:xfrm>
              <a:off x="1296" y="3312"/>
              <a:ext cx="672"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7" name="Rectangle 5">
              <a:extLst>
                <a:ext uri="{FF2B5EF4-FFF2-40B4-BE49-F238E27FC236}">
                  <a16:creationId xmlns:a16="http://schemas.microsoft.com/office/drawing/2014/main" id="{ED9A4913-104F-79ED-26B7-601DFF8A0A20}"/>
                </a:ext>
              </a:extLst>
            </p:cNvPr>
            <p:cNvSpPr>
              <a:spLocks noChangeArrowheads="1"/>
            </p:cNvSpPr>
            <p:nvPr/>
          </p:nvSpPr>
          <p:spPr bwMode="auto">
            <a:xfrm>
              <a:off x="2928" y="1104"/>
              <a:ext cx="672"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8" name="Rectangle 6">
              <a:extLst>
                <a:ext uri="{FF2B5EF4-FFF2-40B4-BE49-F238E27FC236}">
                  <a16:creationId xmlns:a16="http://schemas.microsoft.com/office/drawing/2014/main" id="{9BA80EBB-1614-ABD7-F240-C2361BBFD5E5}"/>
                </a:ext>
              </a:extLst>
            </p:cNvPr>
            <p:cNvSpPr>
              <a:spLocks noChangeArrowheads="1"/>
            </p:cNvSpPr>
            <p:nvPr/>
          </p:nvSpPr>
          <p:spPr bwMode="auto">
            <a:xfrm>
              <a:off x="2928" y="1440"/>
              <a:ext cx="672"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9" name="Rectangle 7">
              <a:extLst>
                <a:ext uri="{FF2B5EF4-FFF2-40B4-BE49-F238E27FC236}">
                  <a16:creationId xmlns:a16="http://schemas.microsoft.com/office/drawing/2014/main" id="{BBBEBB23-C9C5-1B7E-C8B0-6D526F6AE5EF}"/>
                </a:ext>
              </a:extLst>
            </p:cNvPr>
            <p:cNvSpPr>
              <a:spLocks noChangeArrowheads="1"/>
            </p:cNvSpPr>
            <p:nvPr/>
          </p:nvSpPr>
          <p:spPr bwMode="auto">
            <a:xfrm>
              <a:off x="2928" y="1824"/>
              <a:ext cx="672"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0" name="Rectangle 8">
              <a:extLst>
                <a:ext uri="{FF2B5EF4-FFF2-40B4-BE49-F238E27FC236}">
                  <a16:creationId xmlns:a16="http://schemas.microsoft.com/office/drawing/2014/main" id="{7187B038-FB06-5E22-7F0C-5D114AB07EAD}"/>
                </a:ext>
              </a:extLst>
            </p:cNvPr>
            <p:cNvSpPr>
              <a:spLocks noChangeArrowheads="1"/>
            </p:cNvSpPr>
            <p:nvPr/>
          </p:nvSpPr>
          <p:spPr bwMode="auto">
            <a:xfrm>
              <a:off x="2928" y="2208"/>
              <a:ext cx="672"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1" name="Rectangle 9">
              <a:extLst>
                <a:ext uri="{FF2B5EF4-FFF2-40B4-BE49-F238E27FC236}">
                  <a16:creationId xmlns:a16="http://schemas.microsoft.com/office/drawing/2014/main" id="{2F40A4B4-4455-22AD-2BB7-0585BEECB03E}"/>
                </a:ext>
              </a:extLst>
            </p:cNvPr>
            <p:cNvSpPr>
              <a:spLocks noChangeArrowheads="1"/>
            </p:cNvSpPr>
            <p:nvPr/>
          </p:nvSpPr>
          <p:spPr bwMode="auto">
            <a:xfrm>
              <a:off x="2928" y="2640"/>
              <a:ext cx="672"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2" name="Rectangle 10">
              <a:extLst>
                <a:ext uri="{FF2B5EF4-FFF2-40B4-BE49-F238E27FC236}">
                  <a16:creationId xmlns:a16="http://schemas.microsoft.com/office/drawing/2014/main" id="{C4EF6112-E064-360F-E6B3-A53324F49F01}"/>
                </a:ext>
              </a:extLst>
            </p:cNvPr>
            <p:cNvSpPr>
              <a:spLocks noChangeArrowheads="1"/>
            </p:cNvSpPr>
            <p:nvPr/>
          </p:nvSpPr>
          <p:spPr bwMode="auto">
            <a:xfrm>
              <a:off x="2928" y="3024"/>
              <a:ext cx="672"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3" name="Rectangle 11">
              <a:extLst>
                <a:ext uri="{FF2B5EF4-FFF2-40B4-BE49-F238E27FC236}">
                  <a16:creationId xmlns:a16="http://schemas.microsoft.com/office/drawing/2014/main" id="{E1E3FCF1-C6FB-E84E-6427-18A8A603B9BE}"/>
                </a:ext>
              </a:extLst>
            </p:cNvPr>
            <p:cNvSpPr>
              <a:spLocks noChangeArrowheads="1"/>
            </p:cNvSpPr>
            <p:nvPr/>
          </p:nvSpPr>
          <p:spPr bwMode="auto">
            <a:xfrm>
              <a:off x="2928" y="3456"/>
              <a:ext cx="672"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4" name="Freeform 12">
              <a:extLst>
                <a:ext uri="{FF2B5EF4-FFF2-40B4-BE49-F238E27FC236}">
                  <a16:creationId xmlns:a16="http://schemas.microsoft.com/office/drawing/2014/main" id="{8E6E4760-49E0-49DA-B0B4-C6D3E322E79A}"/>
                </a:ext>
              </a:extLst>
            </p:cNvPr>
            <p:cNvSpPr>
              <a:spLocks/>
            </p:cNvSpPr>
            <p:nvPr/>
          </p:nvSpPr>
          <p:spPr bwMode="auto">
            <a:xfrm>
              <a:off x="2298" y="450"/>
              <a:ext cx="1530" cy="510"/>
            </a:xfrm>
            <a:custGeom>
              <a:avLst/>
              <a:gdLst>
                <a:gd name="T0" fmla="*/ 54 w 1530"/>
                <a:gd name="T1" fmla="*/ 510 h 510"/>
                <a:gd name="T2" fmla="*/ 246 w 1530"/>
                <a:gd name="T3" fmla="*/ 78 h 510"/>
                <a:gd name="T4" fmla="*/ 1530 w 1530"/>
                <a:gd name="T5" fmla="*/ 42 h 510"/>
              </a:gdLst>
              <a:ahLst/>
              <a:cxnLst>
                <a:cxn ang="0">
                  <a:pos x="T0" y="T1"/>
                </a:cxn>
                <a:cxn ang="0">
                  <a:pos x="T2" y="T3"/>
                </a:cxn>
                <a:cxn ang="0">
                  <a:pos x="T4" y="T5"/>
                </a:cxn>
              </a:cxnLst>
              <a:rect l="0" t="0" r="r" b="b"/>
              <a:pathLst>
                <a:path w="1530" h="510">
                  <a:moveTo>
                    <a:pt x="54" y="510"/>
                  </a:moveTo>
                  <a:cubicBezTo>
                    <a:pt x="86" y="438"/>
                    <a:pt x="0" y="156"/>
                    <a:pt x="246" y="78"/>
                  </a:cubicBezTo>
                  <a:cubicBezTo>
                    <a:pt x="492" y="0"/>
                    <a:pt x="1263" y="49"/>
                    <a:pt x="1530" y="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5" name="Freeform 13">
              <a:extLst>
                <a:ext uri="{FF2B5EF4-FFF2-40B4-BE49-F238E27FC236}">
                  <a16:creationId xmlns:a16="http://schemas.microsoft.com/office/drawing/2014/main" id="{9139AF9C-D5FC-E541-ADD1-51D56FF805CC}"/>
                </a:ext>
              </a:extLst>
            </p:cNvPr>
            <p:cNvSpPr>
              <a:spLocks/>
            </p:cNvSpPr>
            <p:nvPr/>
          </p:nvSpPr>
          <p:spPr bwMode="auto">
            <a:xfrm>
              <a:off x="2500" y="624"/>
              <a:ext cx="1340" cy="324"/>
            </a:xfrm>
            <a:custGeom>
              <a:avLst/>
              <a:gdLst>
                <a:gd name="T0" fmla="*/ 68 w 1340"/>
                <a:gd name="T1" fmla="*/ 324 h 324"/>
                <a:gd name="T2" fmla="*/ 212 w 1340"/>
                <a:gd name="T3" fmla="*/ 48 h 324"/>
                <a:gd name="T4" fmla="*/ 1340 w 1340"/>
                <a:gd name="T5" fmla="*/ 36 h 324"/>
              </a:gdLst>
              <a:ahLst/>
              <a:cxnLst>
                <a:cxn ang="0">
                  <a:pos x="T0" y="T1"/>
                </a:cxn>
                <a:cxn ang="0">
                  <a:pos x="T2" y="T3"/>
                </a:cxn>
                <a:cxn ang="0">
                  <a:pos x="T4" y="T5"/>
                </a:cxn>
              </a:cxnLst>
              <a:rect l="0" t="0" r="r" b="b"/>
              <a:pathLst>
                <a:path w="1340" h="324">
                  <a:moveTo>
                    <a:pt x="68" y="324"/>
                  </a:moveTo>
                  <a:cubicBezTo>
                    <a:pt x="92" y="278"/>
                    <a:pt x="0" y="96"/>
                    <a:pt x="212" y="48"/>
                  </a:cubicBezTo>
                  <a:cubicBezTo>
                    <a:pt x="424" y="0"/>
                    <a:pt x="1105" y="38"/>
                    <a:pt x="1340" y="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3807" name="Text Box 15">
            <a:extLst>
              <a:ext uri="{FF2B5EF4-FFF2-40B4-BE49-F238E27FC236}">
                <a16:creationId xmlns:a16="http://schemas.microsoft.com/office/drawing/2014/main" id="{541869E0-F042-F94F-0311-CFA8460B9E93}"/>
              </a:ext>
            </a:extLst>
          </p:cNvPr>
          <p:cNvSpPr txBox="1">
            <a:spLocks noChangeArrowheads="1"/>
          </p:cNvSpPr>
          <p:nvPr/>
        </p:nvSpPr>
        <p:spPr bwMode="auto">
          <a:xfrm>
            <a:off x="304800" y="47244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Hot Crude Oil in</a:t>
            </a:r>
          </a:p>
        </p:txBody>
      </p:sp>
      <p:sp>
        <p:nvSpPr>
          <p:cNvPr id="33808" name="AutoShape 16">
            <a:extLst>
              <a:ext uri="{FF2B5EF4-FFF2-40B4-BE49-F238E27FC236}">
                <a16:creationId xmlns:a16="http://schemas.microsoft.com/office/drawing/2014/main" id="{DB8E47CF-043D-11D9-8085-8841DF095B5D}"/>
              </a:ext>
            </a:extLst>
          </p:cNvPr>
          <p:cNvSpPr>
            <a:spLocks noChangeArrowheads="1"/>
          </p:cNvSpPr>
          <p:nvPr/>
        </p:nvSpPr>
        <p:spPr bwMode="auto">
          <a:xfrm>
            <a:off x="1352550" y="525780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9" name="AutoShape 17">
            <a:extLst>
              <a:ext uri="{FF2B5EF4-FFF2-40B4-BE49-F238E27FC236}">
                <a16:creationId xmlns:a16="http://schemas.microsoft.com/office/drawing/2014/main" id="{B56A944C-BCFB-6C0F-53AD-48649DA7B6B3}"/>
              </a:ext>
            </a:extLst>
          </p:cNvPr>
          <p:cNvSpPr>
            <a:spLocks noChangeArrowheads="1"/>
          </p:cNvSpPr>
          <p:nvPr/>
        </p:nvSpPr>
        <p:spPr bwMode="auto">
          <a:xfrm>
            <a:off x="4800600" y="76200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0" name="AutoShape 18">
            <a:extLst>
              <a:ext uri="{FF2B5EF4-FFF2-40B4-BE49-F238E27FC236}">
                <a16:creationId xmlns:a16="http://schemas.microsoft.com/office/drawing/2014/main" id="{173F98D3-4E12-58A0-6B90-595049281C6E}"/>
              </a:ext>
            </a:extLst>
          </p:cNvPr>
          <p:cNvSpPr>
            <a:spLocks noChangeArrowheads="1"/>
          </p:cNvSpPr>
          <p:nvPr/>
        </p:nvSpPr>
        <p:spPr bwMode="auto">
          <a:xfrm>
            <a:off x="4495800" y="179070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1" name="AutoShape 19">
            <a:extLst>
              <a:ext uri="{FF2B5EF4-FFF2-40B4-BE49-F238E27FC236}">
                <a16:creationId xmlns:a16="http://schemas.microsoft.com/office/drawing/2014/main" id="{C4B10F55-F880-B32D-8207-3E80E8BC0822}"/>
              </a:ext>
            </a:extLst>
          </p:cNvPr>
          <p:cNvSpPr>
            <a:spLocks noChangeArrowheads="1"/>
          </p:cNvSpPr>
          <p:nvPr/>
        </p:nvSpPr>
        <p:spPr bwMode="auto">
          <a:xfrm>
            <a:off x="4495800" y="230505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2" name="AutoShape 20">
            <a:extLst>
              <a:ext uri="{FF2B5EF4-FFF2-40B4-BE49-F238E27FC236}">
                <a16:creationId xmlns:a16="http://schemas.microsoft.com/office/drawing/2014/main" id="{7D52B424-43B3-2D7C-21D8-05EA9B07A480}"/>
              </a:ext>
            </a:extLst>
          </p:cNvPr>
          <p:cNvSpPr>
            <a:spLocks noChangeArrowheads="1"/>
          </p:cNvSpPr>
          <p:nvPr/>
        </p:nvSpPr>
        <p:spPr bwMode="auto">
          <a:xfrm>
            <a:off x="4438650" y="293370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3" name="AutoShape 21">
            <a:extLst>
              <a:ext uri="{FF2B5EF4-FFF2-40B4-BE49-F238E27FC236}">
                <a16:creationId xmlns:a16="http://schemas.microsoft.com/office/drawing/2014/main" id="{3023ECA2-210A-8E01-AD56-58FC876B4911}"/>
              </a:ext>
            </a:extLst>
          </p:cNvPr>
          <p:cNvSpPr>
            <a:spLocks noChangeArrowheads="1"/>
          </p:cNvSpPr>
          <p:nvPr/>
        </p:nvSpPr>
        <p:spPr bwMode="auto">
          <a:xfrm>
            <a:off x="4476750" y="352425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4" name="AutoShape 22">
            <a:extLst>
              <a:ext uri="{FF2B5EF4-FFF2-40B4-BE49-F238E27FC236}">
                <a16:creationId xmlns:a16="http://schemas.microsoft.com/office/drawing/2014/main" id="{7CAC01BF-BF38-7F05-8420-7A1F971DAA24}"/>
              </a:ext>
            </a:extLst>
          </p:cNvPr>
          <p:cNvSpPr>
            <a:spLocks noChangeArrowheads="1"/>
          </p:cNvSpPr>
          <p:nvPr/>
        </p:nvSpPr>
        <p:spPr bwMode="auto">
          <a:xfrm>
            <a:off x="4438650" y="421005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5" name="AutoShape 23">
            <a:extLst>
              <a:ext uri="{FF2B5EF4-FFF2-40B4-BE49-F238E27FC236}">
                <a16:creationId xmlns:a16="http://schemas.microsoft.com/office/drawing/2014/main" id="{A546A0E3-018C-4E6E-74AD-C1E12B5F639A}"/>
              </a:ext>
            </a:extLst>
          </p:cNvPr>
          <p:cNvSpPr>
            <a:spLocks noChangeArrowheads="1"/>
          </p:cNvSpPr>
          <p:nvPr/>
        </p:nvSpPr>
        <p:spPr bwMode="auto">
          <a:xfrm>
            <a:off x="4438650" y="481965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6" name="AutoShape 24">
            <a:extLst>
              <a:ext uri="{FF2B5EF4-FFF2-40B4-BE49-F238E27FC236}">
                <a16:creationId xmlns:a16="http://schemas.microsoft.com/office/drawing/2014/main" id="{489A572E-486D-BD00-81D6-9677A1FA792D}"/>
              </a:ext>
            </a:extLst>
          </p:cNvPr>
          <p:cNvSpPr>
            <a:spLocks noChangeArrowheads="1"/>
          </p:cNvSpPr>
          <p:nvPr/>
        </p:nvSpPr>
        <p:spPr bwMode="auto">
          <a:xfrm>
            <a:off x="4438650" y="5486400"/>
            <a:ext cx="1447800" cy="152400"/>
          </a:xfrm>
          <a:prstGeom prst="rightArrow">
            <a:avLst>
              <a:gd name="adj1" fmla="val 50000"/>
              <a:gd name="adj2" fmla="val 2375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7" name="Text Box 25">
            <a:extLst>
              <a:ext uri="{FF2B5EF4-FFF2-40B4-BE49-F238E27FC236}">
                <a16:creationId xmlns:a16="http://schemas.microsoft.com/office/drawing/2014/main" id="{9C817322-AD84-F472-F8EB-0E9D69166645}"/>
              </a:ext>
            </a:extLst>
          </p:cNvPr>
          <p:cNvSpPr txBox="1">
            <a:spLocks noChangeArrowheads="1"/>
          </p:cNvSpPr>
          <p:nvPr/>
        </p:nvSpPr>
        <p:spPr bwMode="auto">
          <a:xfrm>
            <a:off x="6248400" y="6096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LPG for calor gas stoves</a:t>
            </a:r>
            <a:endParaRPr lang="en-GB" altLang="en-US"/>
          </a:p>
        </p:txBody>
      </p:sp>
      <p:sp>
        <p:nvSpPr>
          <p:cNvPr id="33818" name="Text Box 26">
            <a:extLst>
              <a:ext uri="{FF2B5EF4-FFF2-40B4-BE49-F238E27FC236}">
                <a16:creationId xmlns:a16="http://schemas.microsoft.com/office/drawing/2014/main" id="{C5BE68C5-75B7-FFC0-3240-64E08A2F37AA}"/>
              </a:ext>
            </a:extLst>
          </p:cNvPr>
          <p:cNvSpPr txBox="1">
            <a:spLocks noChangeArrowheads="1"/>
          </p:cNvSpPr>
          <p:nvPr/>
        </p:nvSpPr>
        <p:spPr bwMode="auto">
          <a:xfrm>
            <a:off x="6172200" y="1676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Petrol for fuel</a:t>
            </a:r>
            <a:endParaRPr lang="en-GB" altLang="en-US"/>
          </a:p>
        </p:txBody>
      </p:sp>
      <p:sp>
        <p:nvSpPr>
          <p:cNvPr id="33819" name="Text Box 27">
            <a:extLst>
              <a:ext uri="{FF2B5EF4-FFF2-40B4-BE49-F238E27FC236}">
                <a16:creationId xmlns:a16="http://schemas.microsoft.com/office/drawing/2014/main" id="{01BA18B0-7D17-9F85-7146-1D625E92D927}"/>
              </a:ext>
            </a:extLst>
          </p:cNvPr>
          <p:cNvSpPr txBox="1">
            <a:spLocks noChangeArrowheads="1"/>
          </p:cNvSpPr>
          <p:nvPr/>
        </p:nvSpPr>
        <p:spPr bwMode="auto">
          <a:xfrm>
            <a:off x="6172200" y="21336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Naphtha for chemicals</a:t>
            </a:r>
            <a:endParaRPr lang="en-GB" altLang="en-US"/>
          </a:p>
        </p:txBody>
      </p:sp>
      <p:sp>
        <p:nvSpPr>
          <p:cNvPr id="33820" name="Text Box 28">
            <a:extLst>
              <a:ext uri="{FF2B5EF4-FFF2-40B4-BE49-F238E27FC236}">
                <a16:creationId xmlns:a16="http://schemas.microsoft.com/office/drawing/2014/main" id="{02EFD002-CF5E-7488-CC8C-69A1D1F7266C}"/>
              </a:ext>
            </a:extLst>
          </p:cNvPr>
          <p:cNvSpPr txBox="1">
            <a:spLocks noChangeArrowheads="1"/>
          </p:cNvSpPr>
          <p:nvPr/>
        </p:nvSpPr>
        <p:spPr bwMode="auto">
          <a:xfrm>
            <a:off x="6096000" y="28194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Paraffin for aeroplanes</a:t>
            </a:r>
            <a:endParaRPr lang="en-GB" altLang="en-US"/>
          </a:p>
        </p:txBody>
      </p:sp>
      <p:sp>
        <p:nvSpPr>
          <p:cNvPr id="33821" name="Text Box 29">
            <a:extLst>
              <a:ext uri="{FF2B5EF4-FFF2-40B4-BE49-F238E27FC236}">
                <a16:creationId xmlns:a16="http://schemas.microsoft.com/office/drawing/2014/main" id="{C9630715-B277-55AD-CFBF-61A9772BA465}"/>
              </a:ext>
            </a:extLst>
          </p:cNvPr>
          <p:cNvSpPr txBox="1">
            <a:spLocks noChangeArrowheads="1"/>
          </p:cNvSpPr>
          <p:nvPr/>
        </p:nvSpPr>
        <p:spPr bwMode="auto">
          <a:xfrm>
            <a:off x="6172200" y="33528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Diesel for Fuel</a:t>
            </a:r>
            <a:endParaRPr lang="en-GB" altLang="en-US"/>
          </a:p>
        </p:txBody>
      </p:sp>
      <p:sp>
        <p:nvSpPr>
          <p:cNvPr id="33822" name="Text Box 30">
            <a:extLst>
              <a:ext uri="{FF2B5EF4-FFF2-40B4-BE49-F238E27FC236}">
                <a16:creationId xmlns:a16="http://schemas.microsoft.com/office/drawing/2014/main" id="{FF3D0668-6E56-A774-562B-0A9647F13685}"/>
              </a:ext>
            </a:extLst>
          </p:cNvPr>
          <p:cNvSpPr txBox="1">
            <a:spLocks noChangeArrowheads="1"/>
          </p:cNvSpPr>
          <p:nvPr/>
        </p:nvSpPr>
        <p:spPr bwMode="auto">
          <a:xfrm>
            <a:off x="6096000" y="40386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Fuel Oil for heating</a:t>
            </a:r>
            <a:endParaRPr lang="en-GB" altLang="en-US"/>
          </a:p>
        </p:txBody>
      </p:sp>
      <p:sp>
        <p:nvSpPr>
          <p:cNvPr id="33823" name="Text Box 31">
            <a:extLst>
              <a:ext uri="{FF2B5EF4-FFF2-40B4-BE49-F238E27FC236}">
                <a16:creationId xmlns:a16="http://schemas.microsoft.com/office/drawing/2014/main" id="{6AB443BA-7750-73DB-C97C-DDD0F5927565}"/>
              </a:ext>
            </a:extLst>
          </p:cNvPr>
          <p:cNvSpPr txBox="1">
            <a:spLocks noChangeArrowheads="1"/>
          </p:cNvSpPr>
          <p:nvPr/>
        </p:nvSpPr>
        <p:spPr bwMode="auto">
          <a:xfrm>
            <a:off x="6172200" y="51816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Bitumen for Roads</a:t>
            </a:r>
            <a:endParaRPr lang="en-GB" altLang="en-US"/>
          </a:p>
        </p:txBody>
      </p:sp>
      <p:sp>
        <p:nvSpPr>
          <p:cNvPr id="33824" name="Text Box 32">
            <a:extLst>
              <a:ext uri="{FF2B5EF4-FFF2-40B4-BE49-F238E27FC236}">
                <a16:creationId xmlns:a16="http://schemas.microsoft.com/office/drawing/2014/main" id="{F2C477E7-507A-0649-AFEE-1078CE232FC7}"/>
              </a:ext>
            </a:extLst>
          </p:cNvPr>
          <p:cNvSpPr txBox="1">
            <a:spLocks noChangeArrowheads="1"/>
          </p:cNvSpPr>
          <p:nvPr/>
        </p:nvSpPr>
        <p:spPr bwMode="auto">
          <a:xfrm>
            <a:off x="6096000" y="46482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Lubricating Oil for machines</a:t>
            </a:r>
            <a:endParaRPr lang="en-GB" altLang="en-US"/>
          </a:p>
        </p:txBody>
      </p:sp>
      <p:sp>
        <p:nvSpPr>
          <p:cNvPr id="33825" name="Text Box 33">
            <a:extLst>
              <a:ext uri="{FF2B5EF4-FFF2-40B4-BE49-F238E27FC236}">
                <a16:creationId xmlns:a16="http://schemas.microsoft.com/office/drawing/2014/main" id="{79A0FAF0-A80E-1801-1C46-24E1A5D70F6D}"/>
              </a:ext>
            </a:extLst>
          </p:cNvPr>
          <p:cNvSpPr txBox="1">
            <a:spLocks noChangeArrowheads="1"/>
          </p:cNvSpPr>
          <p:nvPr/>
        </p:nvSpPr>
        <p:spPr bwMode="auto">
          <a:xfrm>
            <a:off x="3124200" y="58674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350</a:t>
            </a:r>
            <a:r>
              <a:rPr lang="en-GB" altLang="en-US" sz="1600" baseline="30000"/>
              <a:t>O</a:t>
            </a:r>
            <a:r>
              <a:rPr lang="en-GB" altLang="en-US" sz="1600"/>
              <a:t>C</a:t>
            </a:r>
          </a:p>
        </p:txBody>
      </p:sp>
      <p:sp>
        <p:nvSpPr>
          <p:cNvPr id="33826" name="Text Box 34">
            <a:extLst>
              <a:ext uri="{FF2B5EF4-FFF2-40B4-BE49-F238E27FC236}">
                <a16:creationId xmlns:a16="http://schemas.microsoft.com/office/drawing/2014/main" id="{B5FAC088-FAD0-84A3-6D98-19584E730F07}"/>
              </a:ext>
            </a:extLst>
          </p:cNvPr>
          <p:cNvSpPr txBox="1">
            <a:spLocks noChangeArrowheads="1"/>
          </p:cNvSpPr>
          <p:nvPr/>
        </p:nvSpPr>
        <p:spPr bwMode="auto">
          <a:xfrm>
            <a:off x="3200400" y="15240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40</a:t>
            </a:r>
            <a:r>
              <a:rPr lang="en-GB" altLang="en-US" sz="1600" baseline="30000"/>
              <a:t>O</a:t>
            </a:r>
            <a:r>
              <a:rPr lang="en-GB" altLang="en-US" sz="1600"/>
              <a:t>C</a:t>
            </a:r>
          </a:p>
        </p:txBody>
      </p:sp>
      <p:sp>
        <p:nvSpPr>
          <p:cNvPr id="33827" name="AutoShape 35">
            <a:extLst>
              <a:ext uri="{FF2B5EF4-FFF2-40B4-BE49-F238E27FC236}">
                <a16:creationId xmlns:a16="http://schemas.microsoft.com/office/drawing/2014/main" id="{0D1A4705-E8A5-FF2E-EC20-FFF361724C21}"/>
              </a:ext>
            </a:extLst>
          </p:cNvPr>
          <p:cNvSpPr>
            <a:spLocks noChangeArrowheads="1"/>
          </p:cNvSpPr>
          <p:nvPr/>
        </p:nvSpPr>
        <p:spPr bwMode="auto">
          <a:xfrm>
            <a:off x="3124200" y="1981200"/>
            <a:ext cx="914400" cy="3276600"/>
          </a:xfrm>
          <a:prstGeom prst="upArrow">
            <a:avLst>
              <a:gd name="adj1" fmla="val 50000"/>
              <a:gd name="adj2" fmla="val 89583"/>
            </a:avLst>
          </a:prstGeom>
          <a:gradFill rotWithShape="0">
            <a:gsLst>
              <a:gs pos="0">
                <a:srgbClr val="FFFF00"/>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28" name="Text Box 36">
            <a:extLst>
              <a:ext uri="{FF2B5EF4-FFF2-40B4-BE49-F238E27FC236}">
                <a16:creationId xmlns:a16="http://schemas.microsoft.com/office/drawing/2014/main" id="{19C2C40F-C7AF-1E75-ABCB-49C80D88DF89}"/>
              </a:ext>
            </a:extLst>
          </p:cNvPr>
          <p:cNvSpPr txBox="1">
            <a:spLocks noChangeArrowheads="1"/>
          </p:cNvSpPr>
          <p:nvPr/>
        </p:nvSpPr>
        <p:spPr bwMode="auto">
          <a:xfrm>
            <a:off x="2971800" y="5257800"/>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Temperature decreasing</a:t>
            </a:r>
          </a:p>
        </p:txBody>
      </p:sp>
      <p:sp>
        <p:nvSpPr>
          <p:cNvPr id="33830" name="Text Box 38">
            <a:extLst>
              <a:ext uri="{FF2B5EF4-FFF2-40B4-BE49-F238E27FC236}">
                <a16:creationId xmlns:a16="http://schemas.microsoft.com/office/drawing/2014/main" id="{A6FD8ECD-31A2-DE19-786D-E7A55C3257FA}"/>
              </a:ext>
            </a:extLst>
          </p:cNvPr>
          <p:cNvSpPr txBox="1">
            <a:spLocks noChangeArrowheads="1"/>
          </p:cNvSpPr>
          <p:nvPr/>
        </p:nvSpPr>
        <p:spPr bwMode="auto">
          <a:xfrm>
            <a:off x="7581900" y="6096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Average carbon atoms = 3</a:t>
            </a:r>
          </a:p>
        </p:txBody>
      </p:sp>
      <p:sp>
        <p:nvSpPr>
          <p:cNvPr id="33831" name="Text Box 39">
            <a:extLst>
              <a:ext uri="{FF2B5EF4-FFF2-40B4-BE49-F238E27FC236}">
                <a16:creationId xmlns:a16="http://schemas.microsoft.com/office/drawing/2014/main" id="{657BDD2D-C5A8-FE61-9BF2-9FE268E900FA}"/>
              </a:ext>
            </a:extLst>
          </p:cNvPr>
          <p:cNvSpPr txBox="1">
            <a:spLocks noChangeArrowheads="1"/>
          </p:cNvSpPr>
          <p:nvPr/>
        </p:nvSpPr>
        <p:spPr bwMode="auto">
          <a:xfrm>
            <a:off x="7581900" y="16002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Average carbon atoms = 8</a:t>
            </a:r>
          </a:p>
        </p:txBody>
      </p:sp>
      <p:sp>
        <p:nvSpPr>
          <p:cNvPr id="33832" name="Text Box 40">
            <a:extLst>
              <a:ext uri="{FF2B5EF4-FFF2-40B4-BE49-F238E27FC236}">
                <a16:creationId xmlns:a16="http://schemas.microsoft.com/office/drawing/2014/main" id="{BB81A102-3108-53A2-2624-93BCE647CD09}"/>
              </a:ext>
            </a:extLst>
          </p:cNvPr>
          <p:cNvSpPr txBox="1">
            <a:spLocks noChangeArrowheads="1"/>
          </p:cNvSpPr>
          <p:nvPr/>
        </p:nvSpPr>
        <p:spPr bwMode="auto">
          <a:xfrm>
            <a:off x="7543800" y="22098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Average carbon atoms = 10</a:t>
            </a:r>
          </a:p>
        </p:txBody>
      </p:sp>
      <p:sp>
        <p:nvSpPr>
          <p:cNvPr id="33833" name="Text Box 41">
            <a:extLst>
              <a:ext uri="{FF2B5EF4-FFF2-40B4-BE49-F238E27FC236}">
                <a16:creationId xmlns:a16="http://schemas.microsoft.com/office/drawing/2014/main" id="{D0BBD58D-75BE-2650-EBBD-2FCC96D24C73}"/>
              </a:ext>
            </a:extLst>
          </p:cNvPr>
          <p:cNvSpPr txBox="1">
            <a:spLocks noChangeArrowheads="1"/>
          </p:cNvSpPr>
          <p:nvPr/>
        </p:nvSpPr>
        <p:spPr bwMode="auto">
          <a:xfrm>
            <a:off x="7467600" y="28956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Average carbon atoms = 12</a:t>
            </a:r>
          </a:p>
        </p:txBody>
      </p:sp>
      <p:sp>
        <p:nvSpPr>
          <p:cNvPr id="33834" name="Text Box 42">
            <a:extLst>
              <a:ext uri="{FF2B5EF4-FFF2-40B4-BE49-F238E27FC236}">
                <a16:creationId xmlns:a16="http://schemas.microsoft.com/office/drawing/2014/main" id="{A7F7DAEA-B962-AE8E-837F-3B996A7D24ED}"/>
              </a:ext>
            </a:extLst>
          </p:cNvPr>
          <p:cNvSpPr txBox="1">
            <a:spLocks noChangeArrowheads="1"/>
          </p:cNvSpPr>
          <p:nvPr/>
        </p:nvSpPr>
        <p:spPr bwMode="auto">
          <a:xfrm>
            <a:off x="7467600" y="35052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Average carbon atoms = 20</a:t>
            </a:r>
          </a:p>
        </p:txBody>
      </p:sp>
      <p:sp>
        <p:nvSpPr>
          <p:cNvPr id="33835" name="Text Box 43">
            <a:extLst>
              <a:ext uri="{FF2B5EF4-FFF2-40B4-BE49-F238E27FC236}">
                <a16:creationId xmlns:a16="http://schemas.microsoft.com/office/drawing/2014/main" id="{E124823B-FB69-0A37-361C-11B1F673AFC3}"/>
              </a:ext>
            </a:extLst>
          </p:cNvPr>
          <p:cNvSpPr txBox="1">
            <a:spLocks noChangeArrowheads="1"/>
          </p:cNvSpPr>
          <p:nvPr/>
        </p:nvSpPr>
        <p:spPr bwMode="auto">
          <a:xfrm>
            <a:off x="7448550" y="409575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Average carbon atoms = 40</a:t>
            </a:r>
          </a:p>
        </p:txBody>
      </p:sp>
      <p:sp>
        <p:nvSpPr>
          <p:cNvPr id="33836" name="Text Box 44">
            <a:extLst>
              <a:ext uri="{FF2B5EF4-FFF2-40B4-BE49-F238E27FC236}">
                <a16:creationId xmlns:a16="http://schemas.microsoft.com/office/drawing/2014/main" id="{2291CAAE-FBBC-9454-9F3B-C4799F1F658C}"/>
              </a:ext>
            </a:extLst>
          </p:cNvPr>
          <p:cNvSpPr txBox="1">
            <a:spLocks noChangeArrowheads="1"/>
          </p:cNvSpPr>
          <p:nvPr/>
        </p:nvSpPr>
        <p:spPr bwMode="auto">
          <a:xfrm>
            <a:off x="7467600" y="46482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Average carbon atoms = 80</a:t>
            </a:r>
          </a:p>
        </p:txBody>
      </p:sp>
      <p:sp>
        <p:nvSpPr>
          <p:cNvPr id="33837" name="Text Box 45">
            <a:extLst>
              <a:ext uri="{FF2B5EF4-FFF2-40B4-BE49-F238E27FC236}">
                <a16:creationId xmlns:a16="http://schemas.microsoft.com/office/drawing/2014/main" id="{BB77CD81-28D4-FCF6-B893-F62777547000}"/>
              </a:ext>
            </a:extLst>
          </p:cNvPr>
          <p:cNvSpPr txBox="1">
            <a:spLocks noChangeArrowheads="1"/>
          </p:cNvSpPr>
          <p:nvPr/>
        </p:nvSpPr>
        <p:spPr bwMode="auto">
          <a:xfrm>
            <a:off x="7486650" y="51816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Average carbon atoms = 120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8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38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382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382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38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382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3809"/>
                                        </p:tgtEl>
                                        <p:attrNameLst>
                                          <p:attrName>style.visibility</p:attrName>
                                        </p:attrNameLst>
                                      </p:cBhvr>
                                      <p:to>
                                        <p:strVal val="visible"/>
                                      </p:to>
                                    </p:set>
                                    <p:anim calcmode="lin" valueType="num">
                                      <p:cBhvr additive="base">
                                        <p:cTn id="31" dur="500" fill="hold"/>
                                        <p:tgtEl>
                                          <p:spTgt spid="33809"/>
                                        </p:tgtEl>
                                        <p:attrNameLst>
                                          <p:attrName>ppt_x</p:attrName>
                                        </p:attrNameLst>
                                      </p:cBhvr>
                                      <p:tavLst>
                                        <p:tav tm="0">
                                          <p:val>
                                            <p:strVal val="1+#ppt_w/2"/>
                                          </p:val>
                                        </p:tav>
                                        <p:tav tm="100000">
                                          <p:val>
                                            <p:strVal val="#ppt_x"/>
                                          </p:val>
                                        </p:tav>
                                      </p:tavLst>
                                    </p:anim>
                                    <p:anim calcmode="lin" valueType="num">
                                      <p:cBhvr additive="base">
                                        <p:cTn id="32" dur="500" fill="hold"/>
                                        <p:tgtEl>
                                          <p:spTgt spid="3380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33817">
                                            <p:txEl>
                                              <p:pRg st="0" end="0"/>
                                            </p:txEl>
                                          </p:spTgt>
                                        </p:tgtEl>
                                        <p:attrNameLst>
                                          <p:attrName>style.visibility</p:attrName>
                                        </p:attrNameLst>
                                      </p:cBhvr>
                                      <p:to>
                                        <p:strVal val="visible"/>
                                      </p:to>
                                    </p:set>
                                    <p:anim calcmode="lin" valueType="num">
                                      <p:cBhvr additive="base">
                                        <p:cTn id="37" dur="500" fill="hold"/>
                                        <p:tgtEl>
                                          <p:spTgt spid="3381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38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33830">
                                            <p:txEl>
                                              <p:pRg st="0" end="0"/>
                                            </p:txEl>
                                          </p:spTgt>
                                        </p:tgtEl>
                                        <p:attrNameLst>
                                          <p:attrName>style.visibility</p:attrName>
                                        </p:attrNameLst>
                                      </p:cBhvr>
                                      <p:to>
                                        <p:strVal val="visible"/>
                                      </p:to>
                                    </p:set>
                                    <p:anim calcmode="lin" valueType="num">
                                      <p:cBhvr additive="base">
                                        <p:cTn id="43" dur="500" fill="hold"/>
                                        <p:tgtEl>
                                          <p:spTgt spid="3383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38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33810"/>
                                        </p:tgtEl>
                                        <p:attrNameLst>
                                          <p:attrName>style.visibility</p:attrName>
                                        </p:attrNameLst>
                                      </p:cBhvr>
                                      <p:to>
                                        <p:strVal val="visible"/>
                                      </p:to>
                                    </p:set>
                                    <p:anim calcmode="lin" valueType="num">
                                      <p:cBhvr additive="base">
                                        <p:cTn id="49" dur="500" fill="hold"/>
                                        <p:tgtEl>
                                          <p:spTgt spid="33810"/>
                                        </p:tgtEl>
                                        <p:attrNameLst>
                                          <p:attrName>ppt_x</p:attrName>
                                        </p:attrNameLst>
                                      </p:cBhvr>
                                      <p:tavLst>
                                        <p:tav tm="0">
                                          <p:val>
                                            <p:strVal val="1+#ppt_w/2"/>
                                          </p:val>
                                        </p:tav>
                                        <p:tav tm="100000">
                                          <p:val>
                                            <p:strVal val="#ppt_x"/>
                                          </p:val>
                                        </p:tav>
                                      </p:tavLst>
                                    </p:anim>
                                    <p:anim calcmode="lin" valueType="num">
                                      <p:cBhvr additive="base">
                                        <p:cTn id="50" dur="500" fill="hold"/>
                                        <p:tgtEl>
                                          <p:spTgt spid="338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33818">
                                            <p:txEl>
                                              <p:pRg st="0" end="0"/>
                                            </p:txEl>
                                          </p:spTgt>
                                        </p:tgtEl>
                                        <p:attrNameLst>
                                          <p:attrName>style.visibility</p:attrName>
                                        </p:attrNameLst>
                                      </p:cBhvr>
                                      <p:to>
                                        <p:strVal val="visible"/>
                                      </p:to>
                                    </p:set>
                                    <p:anim calcmode="lin" valueType="num">
                                      <p:cBhvr additive="base">
                                        <p:cTn id="55" dur="500" fill="hold"/>
                                        <p:tgtEl>
                                          <p:spTgt spid="33818">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38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33831">
                                            <p:txEl>
                                              <p:pRg st="0" end="0"/>
                                            </p:txEl>
                                          </p:spTgt>
                                        </p:tgtEl>
                                        <p:attrNameLst>
                                          <p:attrName>style.visibility</p:attrName>
                                        </p:attrNameLst>
                                      </p:cBhvr>
                                      <p:to>
                                        <p:strVal val="visible"/>
                                      </p:to>
                                    </p:set>
                                    <p:anim calcmode="lin" valueType="num">
                                      <p:cBhvr additive="base">
                                        <p:cTn id="61" dur="500" fill="hold"/>
                                        <p:tgtEl>
                                          <p:spTgt spid="33831">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38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33811"/>
                                        </p:tgtEl>
                                        <p:attrNameLst>
                                          <p:attrName>style.visibility</p:attrName>
                                        </p:attrNameLst>
                                      </p:cBhvr>
                                      <p:to>
                                        <p:strVal val="visible"/>
                                      </p:to>
                                    </p:set>
                                    <p:anim calcmode="lin" valueType="num">
                                      <p:cBhvr additive="base">
                                        <p:cTn id="67" dur="500" fill="hold"/>
                                        <p:tgtEl>
                                          <p:spTgt spid="33811"/>
                                        </p:tgtEl>
                                        <p:attrNameLst>
                                          <p:attrName>ppt_x</p:attrName>
                                        </p:attrNameLst>
                                      </p:cBhvr>
                                      <p:tavLst>
                                        <p:tav tm="0">
                                          <p:val>
                                            <p:strVal val="1+#ppt_w/2"/>
                                          </p:val>
                                        </p:tav>
                                        <p:tav tm="100000">
                                          <p:val>
                                            <p:strVal val="#ppt_x"/>
                                          </p:val>
                                        </p:tav>
                                      </p:tavLst>
                                    </p:anim>
                                    <p:anim calcmode="lin" valueType="num">
                                      <p:cBhvr additive="base">
                                        <p:cTn id="68" dur="500" fill="hold"/>
                                        <p:tgtEl>
                                          <p:spTgt spid="33811"/>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3819">
                                            <p:txEl>
                                              <p:pRg st="0" end="0"/>
                                            </p:txEl>
                                          </p:spTgt>
                                        </p:tgtEl>
                                        <p:attrNameLst>
                                          <p:attrName>style.visibility</p:attrName>
                                        </p:attrNameLst>
                                      </p:cBhvr>
                                      <p:to>
                                        <p:strVal val="visible"/>
                                      </p:to>
                                    </p:set>
                                    <p:anim calcmode="lin" valueType="num">
                                      <p:cBhvr additive="base">
                                        <p:cTn id="73" dur="500" fill="hold"/>
                                        <p:tgtEl>
                                          <p:spTgt spid="33819">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3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33832">
                                            <p:txEl>
                                              <p:pRg st="0" end="0"/>
                                            </p:txEl>
                                          </p:spTgt>
                                        </p:tgtEl>
                                        <p:attrNameLst>
                                          <p:attrName>style.visibility</p:attrName>
                                        </p:attrNameLst>
                                      </p:cBhvr>
                                      <p:to>
                                        <p:strVal val="visible"/>
                                      </p:to>
                                    </p:set>
                                    <p:anim calcmode="lin" valueType="num">
                                      <p:cBhvr additive="base">
                                        <p:cTn id="79" dur="500" fill="hold"/>
                                        <p:tgtEl>
                                          <p:spTgt spid="33832">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38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nodeType="clickEffect">
                                  <p:stCondLst>
                                    <p:cond delay="0"/>
                                  </p:stCondLst>
                                  <p:childTnLst>
                                    <p:set>
                                      <p:cBhvr>
                                        <p:cTn id="84" dur="1" fill="hold">
                                          <p:stCondLst>
                                            <p:cond delay="0"/>
                                          </p:stCondLst>
                                        </p:cTn>
                                        <p:tgtEl>
                                          <p:spTgt spid="33812"/>
                                        </p:tgtEl>
                                        <p:attrNameLst>
                                          <p:attrName>style.visibility</p:attrName>
                                        </p:attrNameLst>
                                      </p:cBhvr>
                                      <p:to>
                                        <p:strVal val="visible"/>
                                      </p:to>
                                    </p:set>
                                    <p:anim calcmode="lin" valueType="num">
                                      <p:cBhvr additive="base">
                                        <p:cTn id="85" dur="500" fill="hold"/>
                                        <p:tgtEl>
                                          <p:spTgt spid="33812"/>
                                        </p:tgtEl>
                                        <p:attrNameLst>
                                          <p:attrName>ppt_x</p:attrName>
                                        </p:attrNameLst>
                                      </p:cBhvr>
                                      <p:tavLst>
                                        <p:tav tm="0">
                                          <p:val>
                                            <p:strVal val="1+#ppt_w/2"/>
                                          </p:val>
                                        </p:tav>
                                        <p:tav tm="100000">
                                          <p:val>
                                            <p:strVal val="#ppt_x"/>
                                          </p:val>
                                        </p:tav>
                                      </p:tavLst>
                                    </p:anim>
                                    <p:anim calcmode="lin" valueType="num">
                                      <p:cBhvr additive="base">
                                        <p:cTn id="86" dur="500" fill="hold"/>
                                        <p:tgtEl>
                                          <p:spTgt spid="33812"/>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childTnLst>
                                    <p:set>
                                      <p:cBhvr>
                                        <p:cTn id="90" dur="1" fill="hold">
                                          <p:stCondLst>
                                            <p:cond delay="0"/>
                                          </p:stCondLst>
                                        </p:cTn>
                                        <p:tgtEl>
                                          <p:spTgt spid="33820">
                                            <p:txEl>
                                              <p:pRg st="0" end="0"/>
                                            </p:txEl>
                                          </p:spTgt>
                                        </p:tgtEl>
                                        <p:attrNameLst>
                                          <p:attrName>style.visibility</p:attrName>
                                        </p:attrNameLst>
                                      </p:cBhvr>
                                      <p:to>
                                        <p:strVal val="visible"/>
                                      </p:to>
                                    </p:set>
                                    <p:anim calcmode="lin" valueType="num">
                                      <p:cBhvr additive="base">
                                        <p:cTn id="91" dur="500" fill="hold"/>
                                        <p:tgtEl>
                                          <p:spTgt spid="33820">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38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nodeType="clickEffect">
                                  <p:stCondLst>
                                    <p:cond delay="0"/>
                                  </p:stCondLst>
                                  <p:childTnLst>
                                    <p:set>
                                      <p:cBhvr>
                                        <p:cTn id="96" dur="1" fill="hold">
                                          <p:stCondLst>
                                            <p:cond delay="0"/>
                                          </p:stCondLst>
                                        </p:cTn>
                                        <p:tgtEl>
                                          <p:spTgt spid="33833">
                                            <p:txEl>
                                              <p:pRg st="0" end="0"/>
                                            </p:txEl>
                                          </p:spTgt>
                                        </p:tgtEl>
                                        <p:attrNameLst>
                                          <p:attrName>style.visibility</p:attrName>
                                        </p:attrNameLst>
                                      </p:cBhvr>
                                      <p:to>
                                        <p:strVal val="visible"/>
                                      </p:to>
                                    </p:set>
                                    <p:anim calcmode="lin" valueType="num">
                                      <p:cBhvr additive="base">
                                        <p:cTn id="97" dur="500" fill="hold"/>
                                        <p:tgtEl>
                                          <p:spTgt spid="33833">
                                            <p:txEl>
                                              <p:pRg st="0" end="0"/>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338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nodeType="clickEffect">
                                  <p:stCondLst>
                                    <p:cond delay="0"/>
                                  </p:stCondLst>
                                  <p:childTnLst>
                                    <p:set>
                                      <p:cBhvr>
                                        <p:cTn id="102" dur="1" fill="hold">
                                          <p:stCondLst>
                                            <p:cond delay="0"/>
                                          </p:stCondLst>
                                        </p:cTn>
                                        <p:tgtEl>
                                          <p:spTgt spid="33813"/>
                                        </p:tgtEl>
                                        <p:attrNameLst>
                                          <p:attrName>style.visibility</p:attrName>
                                        </p:attrNameLst>
                                      </p:cBhvr>
                                      <p:to>
                                        <p:strVal val="visible"/>
                                      </p:to>
                                    </p:set>
                                    <p:anim calcmode="lin" valueType="num">
                                      <p:cBhvr additive="base">
                                        <p:cTn id="103" dur="500" fill="hold"/>
                                        <p:tgtEl>
                                          <p:spTgt spid="33813"/>
                                        </p:tgtEl>
                                        <p:attrNameLst>
                                          <p:attrName>ppt_x</p:attrName>
                                        </p:attrNameLst>
                                      </p:cBhvr>
                                      <p:tavLst>
                                        <p:tav tm="0">
                                          <p:val>
                                            <p:strVal val="1+#ppt_w/2"/>
                                          </p:val>
                                        </p:tav>
                                        <p:tav tm="100000">
                                          <p:val>
                                            <p:strVal val="#ppt_x"/>
                                          </p:val>
                                        </p:tav>
                                      </p:tavLst>
                                    </p:anim>
                                    <p:anim calcmode="lin" valueType="num">
                                      <p:cBhvr additive="base">
                                        <p:cTn id="104" dur="500" fill="hold"/>
                                        <p:tgtEl>
                                          <p:spTgt spid="33813"/>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nodeType="clickEffect">
                                  <p:stCondLst>
                                    <p:cond delay="0"/>
                                  </p:stCondLst>
                                  <p:childTnLst>
                                    <p:set>
                                      <p:cBhvr>
                                        <p:cTn id="108" dur="1" fill="hold">
                                          <p:stCondLst>
                                            <p:cond delay="0"/>
                                          </p:stCondLst>
                                        </p:cTn>
                                        <p:tgtEl>
                                          <p:spTgt spid="33821">
                                            <p:txEl>
                                              <p:pRg st="0" end="0"/>
                                            </p:txEl>
                                          </p:spTgt>
                                        </p:tgtEl>
                                        <p:attrNameLst>
                                          <p:attrName>style.visibility</p:attrName>
                                        </p:attrNameLst>
                                      </p:cBhvr>
                                      <p:to>
                                        <p:strVal val="visible"/>
                                      </p:to>
                                    </p:set>
                                    <p:anim calcmode="lin" valueType="num">
                                      <p:cBhvr additive="base">
                                        <p:cTn id="109" dur="500" fill="hold"/>
                                        <p:tgtEl>
                                          <p:spTgt spid="33821">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38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nodeType="clickEffect">
                                  <p:stCondLst>
                                    <p:cond delay="0"/>
                                  </p:stCondLst>
                                  <p:childTnLst>
                                    <p:set>
                                      <p:cBhvr>
                                        <p:cTn id="114" dur="1" fill="hold">
                                          <p:stCondLst>
                                            <p:cond delay="0"/>
                                          </p:stCondLst>
                                        </p:cTn>
                                        <p:tgtEl>
                                          <p:spTgt spid="33834">
                                            <p:txEl>
                                              <p:pRg st="0" end="0"/>
                                            </p:txEl>
                                          </p:spTgt>
                                        </p:tgtEl>
                                        <p:attrNameLst>
                                          <p:attrName>style.visibility</p:attrName>
                                        </p:attrNameLst>
                                      </p:cBhvr>
                                      <p:to>
                                        <p:strVal val="visible"/>
                                      </p:to>
                                    </p:set>
                                    <p:anim calcmode="lin" valueType="num">
                                      <p:cBhvr additive="base">
                                        <p:cTn id="115" dur="500" fill="hold"/>
                                        <p:tgtEl>
                                          <p:spTgt spid="33834">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338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2" fill="hold" nodeType="clickEffect">
                                  <p:stCondLst>
                                    <p:cond delay="0"/>
                                  </p:stCondLst>
                                  <p:childTnLst>
                                    <p:set>
                                      <p:cBhvr>
                                        <p:cTn id="120" dur="1" fill="hold">
                                          <p:stCondLst>
                                            <p:cond delay="0"/>
                                          </p:stCondLst>
                                        </p:cTn>
                                        <p:tgtEl>
                                          <p:spTgt spid="33814"/>
                                        </p:tgtEl>
                                        <p:attrNameLst>
                                          <p:attrName>style.visibility</p:attrName>
                                        </p:attrNameLst>
                                      </p:cBhvr>
                                      <p:to>
                                        <p:strVal val="visible"/>
                                      </p:to>
                                    </p:set>
                                    <p:anim calcmode="lin" valueType="num">
                                      <p:cBhvr additive="base">
                                        <p:cTn id="121" dur="500" fill="hold"/>
                                        <p:tgtEl>
                                          <p:spTgt spid="33814"/>
                                        </p:tgtEl>
                                        <p:attrNameLst>
                                          <p:attrName>ppt_x</p:attrName>
                                        </p:attrNameLst>
                                      </p:cBhvr>
                                      <p:tavLst>
                                        <p:tav tm="0">
                                          <p:val>
                                            <p:strVal val="1+#ppt_w/2"/>
                                          </p:val>
                                        </p:tav>
                                        <p:tav tm="100000">
                                          <p:val>
                                            <p:strVal val="#ppt_x"/>
                                          </p:val>
                                        </p:tav>
                                      </p:tavLst>
                                    </p:anim>
                                    <p:anim calcmode="lin" valueType="num">
                                      <p:cBhvr additive="base">
                                        <p:cTn id="122" dur="500" fill="hold"/>
                                        <p:tgtEl>
                                          <p:spTgt spid="33814"/>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2" fill="hold" nodeType="clickEffect">
                                  <p:stCondLst>
                                    <p:cond delay="0"/>
                                  </p:stCondLst>
                                  <p:childTnLst>
                                    <p:set>
                                      <p:cBhvr>
                                        <p:cTn id="126" dur="1" fill="hold">
                                          <p:stCondLst>
                                            <p:cond delay="0"/>
                                          </p:stCondLst>
                                        </p:cTn>
                                        <p:tgtEl>
                                          <p:spTgt spid="33822">
                                            <p:txEl>
                                              <p:pRg st="0" end="0"/>
                                            </p:txEl>
                                          </p:spTgt>
                                        </p:tgtEl>
                                        <p:attrNameLst>
                                          <p:attrName>style.visibility</p:attrName>
                                        </p:attrNameLst>
                                      </p:cBhvr>
                                      <p:to>
                                        <p:strVal val="visible"/>
                                      </p:to>
                                    </p:set>
                                    <p:anim calcmode="lin" valueType="num">
                                      <p:cBhvr additive="base">
                                        <p:cTn id="127" dur="500" fill="hold"/>
                                        <p:tgtEl>
                                          <p:spTgt spid="33822">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38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2" fill="hold" nodeType="clickEffect">
                                  <p:stCondLst>
                                    <p:cond delay="0"/>
                                  </p:stCondLst>
                                  <p:childTnLst>
                                    <p:set>
                                      <p:cBhvr>
                                        <p:cTn id="132" dur="1" fill="hold">
                                          <p:stCondLst>
                                            <p:cond delay="0"/>
                                          </p:stCondLst>
                                        </p:cTn>
                                        <p:tgtEl>
                                          <p:spTgt spid="33835">
                                            <p:txEl>
                                              <p:pRg st="0" end="0"/>
                                            </p:txEl>
                                          </p:spTgt>
                                        </p:tgtEl>
                                        <p:attrNameLst>
                                          <p:attrName>style.visibility</p:attrName>
                                        </p:attrNameLst>
                                      </p:cBhvr>
                                      <p:to>
                                        <p:strVal val="visible"/>
                                      </p:to>
                                    </p:set>
                                    <p:anim calcmode="lin" valueType="num">
                                      <p:cBhvr additive="base">
                                        <p:cTn id="133" dur="500" fill="hold"/>
                                        <p:tgtEl>
                                          <p:spTgt spid="33835">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33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2" fill="hold" nodeType="clickEffect">
                                  <p:stCondLst>
                                    <p:cond delay="0"/>
                                  </p:stCondLst>
                                  <p:childTnLst>
                                    <p:set>
                                      <p:cBhvr>
                                        <p:cTn id="138" dur="1" fill="hold">
                                          <p:stCondLst>
                                            <p:cond delay="0"/>
                                          </p:stCondLst>
                                        </p:cTn>
                                        <p:tgtEl>
                                          <p:spTgt spid="33815"/>
                                        </p:tgtEl>
                                        <p:attrNameLst>
                                          <p:attrName>style.visibility</p:attrName>
                                        </p:attrNameLst>
                                      </p:cBhvr>
                                      <p:to>
                                        <p:strVal val="visible"/>
                                      </p:to>
                                    </p:set>
                                    <p:anim calcmode="lin" valueType="num">
                                      <p:cBhvr additive="base">
                                        <p:cTn id="139" dur="500" fill="hold"/>
                                        <p:tgtEl>
                                          <p:spTgt spid="33815"/>
                                        </p:tgtEl>
                                        <p:attrNameLst>
                                          <p:attrName>ppt_x</p:attrName>
                                        </p:attrNameLst>
                                      </p:cBhvr>
                                      <p:tavLst>
                                        <p:tav tm="0">
                                          <p:val>
                                            <p:strVal val="1+#ppt_w/2"/>
                                          </p:val>
                                        </p:tav>
                                        <p:tav tm="100000">
                                          <p:val>
                                            <p:strVal val="#ppt_x"/>
                                          </p:val>
                                        </p:tav>
                                      </p:tavLst>
                                    </p:anim>
                                    <p:anim calcmode="lin" valueType="num">
                                      <p:cBhvr additive="base">
                                        <p:cTn id="140" dur="500" fill="hold"/>
                                        <p:tgtEl>
                                          <p:spTgt spid="33815"/>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nodeType="clickEffect">
                                  <p:stCondLst>
                                    <p:cond delay="0"/>
                                  </p:stCondLst>
                                  <p:childTnLst>
                                    <p:set>
                                      <p:cBhvr>
                                        <p:cTn id="144" dur="1" fill="hold">
                                          <p:stCondLst>
                                            <p:cond delay="0"/>
                                          </p:stCondLst>
                                        </p:cTn>
                                        <p:tgtEl>
                                          <p:spTgt spid="33824">
                                            <p:txEl>
                                              <p:pRg st="0" end="0"/>
                                            </p:txEl>
                                          </p:spTgt>
                                        </p:tgtEl>
                                        <p:attrNameLst>
                                          <p:attrName>style.visibility</p:attrName>
                                        </p:attrNameLst>
                                      </p:cBhvr>
                                      <p:to>
                                        <p:strVal val="visible"/>
                                      </p:to>
                                    </p:set>
                                    <p:anim calcmode="lin" valueType="num">
                                      <p:cBhvr additive="base">
                                        <p:cTn id="145" dur="500" fill="hold"/>
                                        <p:tgtEl>
                                          <p:spTgt spid="33824">
                                            <p:txEl>
                                              <p:pRg st="0" end="0"/>
                                            </p:tx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338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2" fill="hold" nodeType="clickEffect">
                                  <p:stCondLst>
                                    <p:cond delay="0"/>
                                  </p:stCondLst>
                                  <p:childTnLst>
                                    <p:set>
                                      <p:cBhvr>
                                        <p:cTn id="150" dur="1" fill="hold">
                                          <p:stCondLst>
                                            <p:cond delay="0"/>
                                          </p:stCondLst>
                                        </p:cTn>
                                        <p:tgtEl>
                                          <p:spTgt spid="33836">
                                            <p:txEl>
                                              <p:pRg st="0" end="0"/>
                                            </p:txEl>
                                          </p:spTgt>
                                        </p:tgtEl>
                                        <p:attrNameLst>
                                          <p:attrName>style.visibility</p:attrName>
                                        </p:attrNameLst>
                                      </p:cBhvr>
                                      <p:to>
                                        <p:strVal val="visible"/>
                                      </p:to>
                                    </p:set>
                                    <p:anim calcmode="lin" valueType="num">
                                      <p:cBhvr additive="base">
                                        <p:cTn id="151" dur="500" fill="hold"/>
                                        <p:tgtEl>
                                          <p:spTgt spid="33836">
                                            <p:txEl>
                                              <p:pRg st="0" end="0"/>
                                            </p:txEl>
                                          </p:spTgt>
                                        </p:tgtEl>
                                        <p:attrNameLst>
                                          <p:attrName>ppt_x</p:attrName>
                                        </p:attrNameLst>
                                      </p:cBhvr>
                                      <p:tavLst>
                                        <p:tav tm="0">
                                          <p:val>
                                            <p:strVal val="1+#ppt_w/2"/>
                                          </p:val>
                                        </p:tav>
                                        <p:tav tm="100000">
                                          <p:val>
                                            <p:strVal val="#ppt_x"/>
                                          </p:val>
                                        </p:tav>
                                      </p:tavLst>
                                    </p:anim>
                                    <p:anim calcmode="lin" valueType="num">
                                      <p:cBhvr additive="base">
                                        <p:cTn id="152" dur="500" fill="hold"/>
                                        <p:tgtEl>
                                          <p:spTgt spid="338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2" fill="hold" nodeType="clickEffect">
                                  <p:stCondLst>
                                    <p:cond delay="0"/>
                                  </p:stCondLst>
                                  <p:childTnLst>
                                    <p:set>
                                      <p:cBhvr>
                                        <p:cTn id="156" dur="1" fill="hold">
                                          <p:stCondLst>
                                            <p:cond delay="0"/>
                                          </p:stCondLst>
                                        </p:cTn>
                                        <p:tgtEl>
                                          <p:spTgt spid="33816"/>
                                        </p:tgtEl>
                                        <p:attrNameLst>
                                          <p:attrName>style.visibility</p:attrName>
                                        </p:attrNameLst>
                                      </p:cBhvr>
                                      <p:to>
                                        <p:strVal val="visible"/>
                                      </p:to>
                                    </p:set>
                                    <p:anim calcmode="lin" valueType="num">
                                      <p:cBhvr additive="base">
                                        <p:cTn id="157" dur="500" fill="hold"/>
                                        <p:tgtEl>
                                          <p:spTgt spid="33816"/>
                                        </p:tgtEl>
                                        <p:attrNameLst>
                                          <p:attrName>ppt_x</p:attrName>
                                        </p:attrNameLst>
                                      </p:cBhvr>
                                      <p:tavLst>
                                        <p:tav tm="0">
                                          <p:val>
                                            <p:strVal val="1+#ppt_w/2"/>
                                          </p:val>
                                        </p:tav>
                                        <p:tav tm="100000">
                                          <p:val>
                                            <p:strVal val="#ppt_x"/>
                                          </p:val>
                                        </p:tav>
                                      </p:tavLst>
                                    </p:anim>
                                    <p:anim calcmode="lin" valueType="num">
                                      <p:cBhvr additive="base">
                                        <p:cTn id="158" dur="500" fill="hold"/>
                                        <p:tgtEl>
                                          <p:spTgt spid="33816"/>
                                        </p:tgtEl>
                                        <p:attrNameLst>
                                          <p:attrName>ppt_y</p:attrName>
                                        </p:attrNameLst>
                                      </p:cBhvr>
                                      <p:tavLst>
                                        <p:tav tm="0">
                                          <p:val>
                                            <p:strVal val="#ppt_y"/>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2" fill="hold" nodeType="clickEffect">
                                  <p:stCondLst>
                                    <p:cond delay="0"/>
                                  </p:stCondLst>
                                  <p:childTnLst>
                                    <p:set>
                                      <p:cBhvr>
                                        <p:cTn id="162" dur="1" fill="hold">
                                          <p:stCondLst>
                                            <p:cond delay="0"/>
                                          </p:stCondLst>
                                        </p:cTn>
                                        <p:tgtEl>
                                          <p:spTgt spid="33823">
                                            <p:txEl>
                                              <p:pRg st="0" end="0"/>
                                            </p:txEl>
                                          </p:spTgt>
                                        </p:tgtEl>
                                        <p:attrNameLst>
                                          <p:attrName>style.visibility</p:attrName>
                                        </p:attrNameLst>
                                      </p:cBhvr>
                                      <p:to>
                                        <p:strVal val="visible"/>
                                      </p:to>
                                    </p:set>
                                    <p:anim calcmode="lin" valueType="num">
                                      <p:cBhvr additive="base">
                                        <p:cTn id="163" dur="500" fill="hold"/>
                                        <p:tgtEl>
                                          <p:spTgt spid="33823">
                                            <p:txEl>
                                              <p:pRg st="0" end="0"/>
                                            </p:txEl>
                                          </p:spTgt>
                                        </p:tgtEl>
                                        <p:attrNameLst>
                                          <p:attrName>ppt_x</p:attrName>
                                        </p:attrNameLst>
                                      </p:cBhvr>
                                      <p:tavLst>
                                        <p:tav tm="0">
                                          <p:val>
                                            <p:strVal val="1+#ppt_w/2"/>
                                          </p:val>
                                        </p:tav>
                                        <p:tav tm="100000">
                                          <p:val>
                                            <p:strVal val="#ppt_x"/>
                                          </p:val>
                                        </p:tav>
                                      </p:tavLst>
                                    </p:anim>
                                    <p:anim calcmode="lin" valueType="num">
                                      <p:cBhvr additive="base">
                                        <p:cTn id="164" dur="500" fill="hold"/>
                                        <p:tgtEl>
                                          <p:spTgt spid="338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2" fill="hold" nodeType="clickEffect">
                                  <p:stCondLst>
                                    <p:cond delay="0"/>
                                  </p:stCondLst>
                                  <p:childTnLst>
                                    <p:set>
                                      <p:cBhvr>
                                        <p:cTn id="168" dur="1" fill="hold">
                                          <p:stCondLst>
                                            <p:cond delay="0"/>
                                          </p:stCondLst>
                                        </p:cTn>
                                        <p:tgtEl>
                                          <p:spTgt spid="33837">
                                            <p:txEl>
                                              <p:pRg st="0" end="0"/>
                                            </p:txEl>
                                          </p:spTgt>
                                        </p:tgtEl>
                                        <p:attrNameLst>
                                          <p:attrName>style.visibility</p:attrName>
                                        </p:attrNameLst>
                                      </p:cBhvr>
                                      <p:to>
                                        <p:strVal val="visible"/>
                                      </p:to>
                                    </p:set>
                                    <p:anim calcmode="lin" valueType="num">
                                      <p:cBhvr additive="base">
                                        <p:cTn id="169" dur="500" fill="hold"/>
                                        <p:tgtEl>
                                          <p:spTgt spid="33837">
                                            <p:txEl>
                                              <p:pRg st="0" end="0"/>
                                            </p:txEl>
                                          </p:spTgt>
                                        </p:tgtEl>
                                        <p:attrNameLst>
                                          <p:attrName>ppt_x</p:attrName>
                                        </p:attrNameLst>
                                      </p:cBhvr>
                                      <p:tavLst>
                                        <p:tav tm="0">
                                          <p:val>
                                            <p:strVal val="1+#ppt_w/2"/>
                                          </p:val>
                                        </p:tav>
                                        <p:tav tm="100000">
                                          <p:val>
                                            <p:strVal val="#ppt_x"/>
                                          </p:val>
                                        </p:tav>
                                      </p:tavLst>
                                    </p:anim>
                                    <p:anim calcmode="lin" valueType="num">
                                      <p:cBhvr additive="base">
                                        <p:cTn id="170" dur="500" fill="hold"/>
                                        <p:tgtEl>
                                          <p:spTgt spid="338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7" grpId="0" build="p" autoUpdateAnimBg="0"/>
      <p:bldP spid="33817" grpId="0" build="p" autoUpdateAnimBg="0"/>
      <p:bldP spid="33818" grpId="0" build="p" autoUpdateAnimBg="0"/>
      <p:bldP spid="33819" grpId="0" build="p" autoUpdateAnimBg="0"/>
      <p:bldP spid="33820" grpId="0" build="p" autoUpdateAnimBg="0"/>
      <p:bldP spid="33821" grpId="0" build="p" autoUpdateAnimBg="0"/>
      <p:bldP spid="33822" grpId="0" build="p" autoUpdateAnimBg="0"/>
      <p:bldP spid="33823" grpId="0" build="p" autoUpdateAnimBg="0"/>
      <p:bldP spid="33824" grpId="0" build="p" autoUpdateAnimBg="0"/>
      <p:bldP spid="33825" grpId="0" build="p" autoUpdateAnimBg="0"/>
      <p:bldP spid="33826" grpId="0" build="p" autoUpdateAnimBg="0"/>
      <p:bldP spid="33828" grpId="0" build="p" autoUpdateAnimBg="0"/>
      <p:bldP spid="33830" grpId="0" build="p" autoUpdateAnimBg="0"/>
      <p:bldP spid="33831" grpId="0" build="p" autoUpdateAnimBg="0"/>
      <p:bldP spid="33832" grpId="0" build="p" autoUpdateAnimBg="0"/>
      <p:bldP spid="33833" grpId="0" build="p" autoUpdateAnimBg="0"/>
      <p:bldP spid="33834" grpId="0" build="p" autoUpdateAnimBg="0"/>
      <p:bldP spid="33835" grpId="0" build="p" autoUpdateAnimBg="0"/>
      <p:bldP spid="33836" grpId="0" build="p" autoUpdateAnimBg="0"/>
      <p:bldP spid="3383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65B620A4-8B0B-DAD5-B9E3-B01C5121B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a:extLst>
              <a:ext uri="{FF2B5EF4-FFF2-40B4-BE49-F238E27FC236}">
                <a16:creationId xmlns:a16="http://schemas.microsoft.com/office/drawing/2014/main" id="{5530AF6E-F3DE-7F9E-6958-9FA812BA090A}"/>
              </a:ext>
            </a:extLst>
          </p:cNvPr>
          <p:cNvSpPr txBox="1">
            <a:spLocks noChangeArrowheads="1"/>
          </p:cNvSpPr>
          <p:nvPr/>
        </p:nvSpPr>
        <p:spPr bwMode="auto">
          <a:xfrm>
            <a:off x="533400" y="457200"/>
            <a:ext cx="8305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The larger the molecule, </a:t>
            </a:r>
          </a:p>
          <a:p>
            <a:pPr>
              <a:spcBef>
                <a:spcPct val="50000"/>
              </a:spcBef>
            </a:pPr>
            <a:r>
              <a:rPr lang="en-GB" altLang="en-US" b="1"/>
              <a:t>(the more Carbons atoms there are) :</a:t>
            </a:r>
            <a:endParaRPr lang="en-GB" altLang="en-US"/>
          </a:p>
        </p:txBody>
      </p:sp>
      <p:sp>
        <p:nvSpPr>
          <p:cNvPr id="34820" name="Text Box 4">
            <a:extLst>
              <a:ext uri="{FF2B5EF4-FFF2-40B4-BE49-F238E27FC236}">
                <a16:creationId xmlns:a16="http://schemas.microsoft.com/office/drawing/2014/main" id="{036CCF19-E53F-3F73-8592-82B754D39736}"/>
              </a:ext>
            </a:extLst>
          </p:cNvPr>
          <p:cNvSpPr txBox="1">
            <a:spLocks noChangeArrowheads="1"/>
          </p:cNvSpPr>
          <p:nvPr/>
        </p:nvSpPr>
        <p:spPr bwMode="auto">
          <a:xfrm>
            <a:off x="4572000" y="1524000"/>
            <a:ext cx="388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more </a:t>
            </a:r>
            <a:r>
              <a:rPr lang="en-GB" altLang="en-US" b="1"/>
              <a:t>Viscous</a:t>
            </a:r>
            <a:r>
              <a:rPr lang="en-GB" altLang="en-US"/>
              <a:t> it is (the less easily it flows).</a:t>
            </a:r>
          </a:p>
        </p:txBody>
      </p:sp>
      <p:sp>
        <p:nvSpPr>
          <p:cNvPr id="34821" name="Text Box 5">
            <a:extLst>
              <a:ext uri="{FF2B5EF4-FFF2-40B4-BE49-F238E27FC236}">
                <a16:creationId xmlns:a16="http://schemas.microsoft.com/office/drawing/2014/main" id="{FBC0CD2B-3D5E-D857-B08F-D8A652BD7B57}"/>
              </a:ext>
            </a:extLst>
          </p:cNvPr>
          <p:cNvSpPr txBox="1">
            <a:spLocks noChangeArrowheads="1"/>
          </p:cNvSpPr>
          <p:nvPr/>
        </p:nvSpPr>
        <p:spPr bwMode="auto">
          <a:xfrm>
            <a:off x="4572000" y="2514600"/>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less easily it ignites (the less </a:t>
            </a:r>
            <a:r>
              <a:rPr lang="en-GB" altLang="en-US" b="1"/>
              <a:t>Flammable</a:t>
            </a:r>
            <a:r>
              <a:rPr lang="en-GB" altLang="en-US"/>
              <a:t> it is).</a:t>
            </a:r>
          </a:p>
        </p:txBody>
      </p:sp>
      <p:sp>
        <p:nvSpPr>
          <p:cNvPr id="34822" name="Text Box 6">
            <a:extLst>
              <a:ext uri="{FF2B5EF4-FFF2-40B4-BE49-F238E27FC236}">
                <a16:creationId xmlns:a16="http://schemas.microsoft.com/office/drawing/2014/main" id="{BE53E99A-943B-B236-4D1B-84F6D458463C}"/>
              </a:ext>
            </a:extLst>
          </p:cNvPr>
          <p:cNvSpPr txBox="1">
            <a:spLocks noChangeArrowheads="1"/>
          </p:cNvSpPr>
          <p:nvPr/>
        </p:nvSpPr>
        <p:spPr bwMode="auto">
          <a:xfrm>
            <a:off x="4648200" y="3429000"/>
            <a:ext cx="426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less </a:t>
            </a:r>
            <a:r>
              <a:rPr lang="en-GB" altLang="en-US" b="1"/>
              <a:t>Volatile</a:t>
            </a:r>
            <a:r>
              <a:rPr lang="en-GB" altLang="en-US"/>
              <a:t> it is (the harder it is to turn from a liquid into a vapour).</a:t>
            </a:r>
          </a:p>
        </p:txBody>
      </p:sp>
      <p:sp>
        <p:nvSpPr>
          <p:cNvPr id="34823" name="Text Box 7">
            <a:extLst>
              <a:ext uri="{FF2B5EF4-FFF2-40B4-BE49-F238E27FC236}">
                <a16:creationId xmlns:a16="http://schemas.microsoft.com/office/drawing/2014/main" id="{086E3EDF-8EB7-ACCB-5CEF-2136A53C6977}"/>
              </a:ext>
            </a:extLst>
          </p:cNvPr>
          <p:cNvSpPr txBox="1">
            <a:spLocks noChangeArrowheads="1"/>
          </p:cNvSpPr>
          <p:nvPr/>
        </p:nvSpPr>
        <p:spPr bwMode="auto">
          <a:xfrm>
            <a:off x="4572000" y="47244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higher its Boiling Point is. </a:t>
            </a:r>
          </a:p>
        </p:txBody>
      </p:sp>
      <p:sp>
        <p:nvSpPr>
          <p:cNvPr id="34824" name="Text Box 8">
            <a:extLst>
              <a:ext uri="{FF2B5EF4-FFF2-40B4-BE49-F238E27FC236}">
                <a16:creationId xmlns:a16="http://schemas.microsoft.com/office/drawing/2014/main" id="{D7F25BB8-4BE7-0AB3-A788-D0B95AE7AA69}"/>
              </a:ext>
            </a:extLst>
          </p:cNvPr>
          <p:cNvSpPr txBox="1">
            <a:spLocks noChangeArrowheads="1"/>
          </p:cNvSpPr>
          <p:nvPr/>
        </p:nvSpPr>
        <p:spPr bwMode="auto">
          <a:xfrm>
            <a:off x="533400" y="57150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All these points mean that large Hydrocarbons are less use as fuels than smaller Hydrocarbons.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34820">
                                            <p:txEl>
                                              <p:pRg st="0" end="0"/>
                                            </p:txEl>
                                          </p:spTgt>
                                        </p:tgtEl>
                                        <p:attrNameLst>
                                          <p:attrName>style.visibility</p:attrName>
                                        </p:attrNameLst>
                                      </p:cBhvr>
                                      <p:to>
                                        <p:strVal val="visible"/>
                                      </p:to>
                                    </p:set>
                                    <p:anim calcmode="lin" valueType="num">
                                      <p:cBhvr additive="base">
                                        <p:cTn id="11" dur="500" fill="hold"/>
                                        <p:tgtEl>
                                          <p:spTgt spid="3482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48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4821">
                                            <p:txEl>
                                              <p:pRg st="0" end="0"/>
                                            </p:txEl>
                                          </p:spTgt>
                                        </p:tgtEl>
                                        <p:attrNameLst>
                                          <p:attrName>style.visibility</p:attrName>
                                        </p:attrNameLst>
                                      </p:cBhvr>
                                      <p:to>
                                        <p:strVal val="visible"/>
                                      </p:to>
                                    </p:set>
                                    <p:anim calcmode="lin" valueType="num">
                                      <p:cBhvr additive="base">
                                        <p:cTn id="17" dur="500" fill="hold"/>
                                        <p:tgtEl>
                                          <p:spTgt spid="3482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48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4822">
                                            <p:txEl>
                                              <p:pRg st="0" end="0"/>
                                            </p:txEl>
                                          </p:spTgt>
                                        </p:tgtEl>
                                        <p:attrNameLst>
                                          <p:attrName>style.visibility</p:attrName>
                                        </p:attrNameLst>
                                      </p:cBhvr>
                                      <p:to>
                                        <p:strVal val="visible"/>
                                      </p:to>
                                    </p:set>
                                    <p:anim calcmode="lin" valueType="num">
                                      <p:cBhvr additive="base">
                                        <p:cTn id="23" dur="500" fill="hold"/>
                                        <p:tgtEl>
                                          <p:spTgt spid="3482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48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4823">
                                            <p:txEl>
                                              <p:pRg st="0" end="0"/>
                                            </p:txEl>
                                          </p:spTgt>
                                        </p:tgtEl>
                                        <p:attrNameLst>
                                          <p:attrName>style.visibility</p:attrName>
                                        </p:attrNameLst>
                                      </p:cBhvr>
                                      <p:to>
                                        <p:strVal val="visible"/>
                                      </p:to>
                                    </p:set>
                                    <p:anim calcmode="lin" valueType="num">
                                      <p:cBhvr additive="base">
                                        <p:cTn id="29" dur="500" fill="hold"/>
                                        <p:tgtEl>
                                          <p:spTgt spid="34823">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48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34824">
                                            <p:txEl>
                                              <p:pRg st="0" end="0"/>
                                            </p:txEl>
                                          </p:spTgt>
                                        </p:tgtEl>
                                        <p:attrNameLst>
                                          <p:attrName>style.visibility</p:attrName>
                                        </p:attrNameLst>
                                      </p:cBhvr>
                                      <p:to>
                                        <p:strVal val="visible"/>
                                      </p:to>
                                    </p:set>
                                    <p:anim calcmode="lin" valueType="num">
                                      <p:cBhvr additive="base">
                                        <p:cTn id="35" dur="500" fill="hold"/>
                                        <p:tgtEl>
                                          <p:spTgt spid="34824">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48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P spid="34821" grpId="0" build="p" autoUpdateAnimBg="0"/>
      <p:bldP spid="34822" grpId="0" build="p" autoUpdateAnimBg="0"/>
      <p:bldP spid="34823" grpId="0" build="p" autoUpdateAnimBg="0"/>
      <p:bldP spid="3482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854EE9F9-36F7-F908-F841-0E3C173FE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5867400" cy="3913188"/>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a:extLst>
              <a:ext uri="{FF2B5EF4-FFF2-40B4-BE49-F238E27FC236}">
                <a16:creationId xmlns:a16="http://schemas.microsoft.com/office/drawing/2014/main" id="{86DA6685-04F4-BA70-64BE-CAAD0D9CD01E}"/>
              </a:ext>
            </a:extLst>
          </p:cNvPr>
          <p:cNvSpPr txBox="1">
            <a:spLocks noChangeArrowheads="1"/>
          </p:cNvSpPr>
          <p:nvPr/>
        </p:nvSpPr>
        <p:spPr bwMode="auto">
          <a:xfrm>
            <a:off x="457200" y="4572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Since shorter molecules release energy quicker by burning, there is a greater demand for shorter molecules than for longer ones.</a:t>
            </a:r>
          </a:p>
        </p:txBody>
      </p:sp>
      <p:sp>
        <p:nvSpPr>
          <p:cNvPr id="35844" name="Text Box 4">
            <a:extLst>
              <a:ext uri="{FF2B5EF4-FFF2-40B4-BE49-F238E27FC236}">
                <a16:creationId xmlns:a16="http://schemas.microsoft.com/office/drawing/2014/main" id="{9CD308C9-390F-7E0F-E839-4C808B2AE787}"/>
              </a:ext>
            </a:extLst>
          </p:cNvPr>
          <p:cNvSpPr txBox="1">
            <a:spLocks noChangeArrowheads="1"/>
          </p:cNvSpPr>
          <p:nvPr/>
        </p:nvSpPr>
        <p:spPr bwMode="auto">
          <a:xfrm>
            <a:off x="914400" y="56388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Longer molecules are broken down or </a:t>
            </a:r>
            <a:r>
              <a:rPr lang="en-GB" altLang="en-US" b="1"/>
              <a:t>Cracked</a:t>
            </a:r>
            <a:r>
              <a:rPr lang="en-GB" altLang="en-US"/>
              <a:t> into shorter, more useful ones.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4EDDB5D2-332E-63A6-6DD9-F52EAE6AF53C}"/>
              </a:ext>
            </a:extLst>
          </p:cNvPr>
          <p:cNvSpPr txBox="1">
            <a:spLocks noChangeArrowheads="1"/>
          </p:cNvSpPr>
          <p:nvPr/>
        </p:nvSpPr>
        <p:spPr bwMode="auto">
          <a:xfrm>
            <a:off x="762000" y="457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The process is called </a:t>
            </a:r>
            <a:r>
              <a:rPr lang="en-GB" altLang="en-US" b="1"/>
              <a:t>Catalytic Cracking.</a:t>
            </a:r>
            <a:endParaRPr lang="en-GB" altLang="en-US"/>
          </a:p>
        </p:txBody>
      </p:sp>
      <p:pic>
        <p:nvPicPr>
          <p:cNvPr id="36867" name="Picture 3">
            <a:extLst>
              <a:ext uri="{FF2B5EF4-FFF2-40B4-BE49-F238E27FC236}">
                <a16:creationId xmlns:a16="http://schemas.microsoft.com/office/drawing/2014/main" id="{30569B4E-022B-B066-F9A8-F7D6687BA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4419600" cy="2909888"/>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a:extLst>
              <a:ext uri="{FF2B5EF4-FFF2-40B4-BE49-F238E27FC236}">
                <a16:creationId xmlns:a16="http://schemas.microsoft.com/office/drawing/2014/main" id="{D4A05A2D-E34D-5FA9-CA27-37A51E211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3581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a:extLst>
              <a:ext uri="{FF2B5EF4-FFF2-40B4-BE49-F238E27FC236}">
                <a16:creationId xmlns:a16="http://schemas.microsoft.com/office/drawing/2014/main" id="{3D172650-2A12-7770-7D36-F16814358FDE}"/>
              </a:ext>
            </a:extLst>
          </p:cNvPr>
          <p:cNvSpPr txBox="1">
            <a:spLocks noChangeArrowheads="1"/>
          </p:cNvSpPr>
          <p:nvPr/>
        </p:nvSpPr>
        <p:spPr bwMode="auto">
          <a:xfrm>
            <a:off x="533400" y="4648200"/>
            <a:ext cx="807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hot Hydrocarbons are vaporised and passed over a hot Catalyst. A </a:t>
            </a:r>
            <a:r>
              <a:rPr lang="en-GB" altLang="en-US" b="1"/>
              <a:t>Thermal Decomposition</a:t>
            </a:r>
            <a:r>
              <a:rPr lang="en-GB" altLang="en-US"/>
              <a:t> reaction occurs. The products contain some molecules which are useful as fuels and some which are useful to make plastics from.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1+#ppt_w/2"/>
                                          </p:val>
                                        </p:tav>
                                        <p:tav tm="100000">
                                          <p:val>
                                            <p:strVal val="#ppt_x"/>
                                          </p:val>
                                        </p:tav>
                                      </p:tavLst>
                                    </p:anim>
                                    <p:anim calcmode="lin" valueType="num">
                                      <p:cBhvr additive="base">
                                        <p:cTn id="8"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1+#ppt_w/2"/>
                                          </p:val>
                                        </p:tav>
                                        <p:tav tm="100000">
                                          <p:val>
                                            <p:strVal val="#ppt_x"/>
                                          </p:val>
                                        </p:tav>
                                      </p:tavLst>
                                    </p:anim>
                                    <p:anim calcmode="lin" valueType="num">
                                      <p:cBhvr additive="base">
                                        <p:cTn id="14"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6869">
                                            <p:txEl>
                                              <p:pRg st="0" end="0"/>
                                            </p:txEl>
                                          </p:spTgt>
                                        </p:tgtEl>
                                        <p:attrNameLst>
                                          <p:attrName>style.visibility</p:attrName>
                                        </p:attrNameLst>
                                      </p:cBhvr>
                                      <p:to>
                                        <p:strVal val="visible"/>
                                      </p:to>
                                    </p:set>
                                    <p:anim calcmode="lin" valueType="num">
                                      <p:cBhvr additive="base">
                                        <p:cTn id="19" dur="500" fill="hold"/>
                                        <p:tgtEl>
                                          <p:spTgt spid="3686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D84E742E-BC81-B413-89E7-99EFBC29FA7E}"/>
              </a:ext>
            </a:extLst>
          </p:cNvPr>
          <p:cNvSpPr txBox="1">
            <a:spLocks noChangeArrowheads="1"/>
          </p:cNvSpPr>
          <p:nvPr/>
        </p:nvSpPr>
        <p:spPr bwMode="auto">
          <a:xfrm>
            <a:off x="1676400" y="3810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More about Catalytic Cracking</a:t>
            </a:r>
            <a:endParaRPr lang="en-GB" altLang="en-US"/>
          </a:p>
        </p:txBody>
      </p:sp>
      <p:sp>
        <p:nvSpPr>
          <p:cNvPr id="37891" name="Text Box 3">
            <a:extLst>
              <a:ext uri="{FF2B5EF4-FFF2-40B4-BE49-F238E27FC236}">
                <a16:creationId xmlns:a16="http://schemas.microsoft.com/office/drawing/2014/main" id="{9C486642-3579-0B83-B373-14D3086DC7A8}"/>
              </a:ext>
            </a:extLst>
          </p:cNvPr>
          <p:cNvSpPr txBox="1">
            <a:spLocks noChangeArrowheads="1"/>
          </p:cNvSpPr>
          <p:nvPr/>
        </p:nvSpPr>
        <p:spPr bwMode="auto">
          <a:xfrm>
            <a:off x="685800" y="990600"/>
            <a:ext cx="792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Cracking involves breaking a bond between two carbon Atoms. The ‘free’ ends of the broken bonds are very unstable, so the two new molecules rearrange themselves. </a:t>
            </a:r>
          </a:p>
        </p:txBody>
      </p:sp>
      <p:sp>
        <p:nvSpPr>
          <p:cNvPr id="37892" name="Text Box 4">
            <a:extLst>
              <a:ext uri="{FF2B5EF4-FFF2-40B4-BE49-F238E27FC236}">
                <a16:creationId xmlns:a16="http://schemas.microsoft.com/office/drawing/2014/main" id="{989C92F3-4CA0-20C1-E1E9-5C1F73984758}"/>
              </a:ext>
            </a:extLst>
          </p:cNvPr>
          <p:cNvSpPr txBox="1">
            <a:spLocks noChangeArrowheads="1"/>
          </p:cNvSpPr>
          <p:nvPr/>
        </p:nvSpPr>
        <p:spPr bwMode="auto">
          <a:xfrm>
            <a:off x="457200" y="1905000"/>
            <a:ext cx="8153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One ‘free’ end picks up a hydrogen atom to make an </a:t>
            </a:r>
            <a:r>
              <a:rPr lang="en-GB" altLang="en-US" sz="1800" b="1"/>
              <a:t>Alkane</a:t>
            </a:r>
            <a:r>
              <a:rPr lang="en-GB" altLang="en-US" sz="1800"/>
              <a:t>, the other joins onto the next carbon atom to make a carbon-carbon double bond, to form an </a:t>
            </a:r>
            <a:r>
              <a:rPr lang="en-GB" altLang="en-US" sz="1800" b="1"/>
              <a:t>Alkene</a:t>
            </a:r>
            <a:r>
              <a:rPr lang="en-GB" altLang="en-US" sz="1800"/>
              <a:t>.</a:t>
            </a:r>
          </a:p>
        </p:txBody>
      </p:sp>
      <p:pic>
        <p:nvPicPr>
          <p:cNvPr id="37893" name="Picture 5">
            <a:extLst>
              <a:ext uri="{FF2B5EF4-FFF2-40B4-BE49-F238E27FC236}">
                <a16:creationId xmlns:a16="http://schemas.microsoft.com/office/drawing/2014/main" id="{4D00DE50-EF69-FD3E-D3A4-B9D47D1A0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3048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7">
            <a:extLst>
              <a:ext uri="{FF2B5EF4-FFF2-40B4-BE49-F238E27FC236}">
                <a16:creationId xmlns:a16="http://schemas.microsoft.com/office/drawing/2014/main" id="{B46C62E5-CE7B-D319-2042-8B8F13C15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00400"/>
            <a:ext cx="2209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8">
            <a:extLst>
              <a:ext uri="{FF2B5EF4-FFF2-40B4-BE49-F238E27FC236}">
                <a16:creationId xmlns:a16="http://schemas.microsoft.com/office/drawing/2014/main" id="{17CC8174-0C42-7C04-4B45-268BAB617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276600"/>
            <a:ext cx="7620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8" name="AutoShape 10">
            <a:extLst>
              <a:ext uri="{FF2B5EF4-FFF2-40B4-BE49-F238E27FC236}">
                <a16:creationId xmlns:a16="http://schemas.microsoft.com/office/drawing/2014/main" id="{95C7E4AD-E43B-6892-3773-E7E56D84FA18}"/>
              </a:ext>
            </a:extLst>
          </p:cNvPr>
          <p:cNvSpPr>
            <a:spLocks noChangeArrowheads="1"/>
          </p:cNvSpPr>
          <p:nvPr/>
        </p:nvSpPr>
        <p:spPr bwMode="auto">
          <a:xfrm>
            <a:off x="3429000" y="3200400"/>
            <a:ext cx="1066800" cy="457200"/>
          </a:xfrm>
          <a:prstGeom prst="rightArrow">
            <a:avLst>
              <a:gd name="adj1" fmla="val 50000"/>
              <a:gd name="adj2" fmla="val 58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7906" name="Group 18">
            <a:extLst>
              <a:ext uri="{FF2B5EF4-FFF2-40B4-BE49-F238E27FC236}">
                <a16:creationId xmlns:a16="http://schemas.microsoft.com/office/drawing/2014/main" id="{613C8098-4B13-A3DD-2E5A-5EC29F90CF63}"/>
              </a:ext>
            </a:extLst>
          </p:cNvPr>
          <p:cNvGrpSpPr>
            <a:grpSpLocks/>
          </p:cNvGrpSpPr>
          <p:nvPr/>
        </p:nvGrpSpPr>
        <p:grpSpPr bwMode="auto">
          <a:xfrm>
            <a:off x="6172200" y="2743200"/>
            <a:ext cx="1219200" cy="609600"/>
            <a:chOff x="3888" y="1728"/>
            <a:chExt cx="768" cy="384"/>
          </a:xfrm>
        </p:grpSpPr>
        <p:sp>
          <p:nvSpPr>
            <p:cNvPr id="37899" name="AutoShape 11">
              <a:extLst>
                <a:ext uri="{FF2B5EF4-FFF2-40B4-BE49-F238E27FC236}">
                  <a16:creationId xmlns:a16="http://schemas.microsoft.com/office/drawing/2014/main" id="{2881E1B2-A360-6090-3563-B9FD8934370A}"/>
                </a:ext>
              </a:extLst>
            </p:cNvPr>
            <p:cNvSpPr>
              <a:spLocks noChangeArrowheads="1"/>
            </p:cNvSpPr>
            <p:nvPr/>
          </p:nvSpPr>
          <p:spPr bwMode="auto">
            <a:xfrm rot="5495468">
              <a:off x="4440" y="1896"/>
              <a:ext cx="288" cy="144"/>
            </a:xfrm>
            <a:prstGeom prst="homePlat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0" name="Text Box 12">
              <a:extLst>
                <a:ext uri="{FF2B5EF4-FFF2-40B4-BE49-F238E27FC236}">
                  <a16:creationId xmlns:a16="http://schemas.microsoft.com/office/drawing/2014/main" id="{F810E8CF-21EB-6EDD-C214-07468C77EEE5}"/>
                </a:ext>
              </a:extLst>
            </p:cNvPr>
            <p:cNvSpPr txBox="1">
              <a:spLocks noChangeArrowheads="1"/>
            </p:cNvSpPr>
            <p:nvPr/>
          </p:nvSpPr>
          <p:spPr bwMode="auto">
            <a:xfrm>
              <a:off x="3888" y="1728"/>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Cracking</a:t>
              </a:r>
            </a:p>
          </p:txBody>
        </p:sp>
      </p:grpSp>
      <p:pic>
        <p:nvPicPr>
          <p:cNvPr id="37901" name="Picture 13">
            <a:extLst>
              <a:ext uri="{FF2B5EF4-FFF2-40B4-BE49-F238E27FC236}">
                <a16:creationId xmlns:a16="http://schemas.microsoft.com/office/drawing/2014/main" id="{2AFE3A59-72A0-5A98-CE70-BCDCDCAC12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800600"/>
            <a:ext cx="5764213"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2" name="AutoShape 14">
            <a:extLst>
              <a:ext uri="{FF2B5EF4-FFF2-40B4-BE49-F238E27FC236}">
                <a16:creationId xmlns:a16="http://schemas.microsoft.com/office/drawing/2014/main" id="{D30B3DE7-67E9-6C5B-959D-027F914B409F}"/>
              </a:ext>
            </a:extLst>
          </p:cNvPr>
          <p:cNvSpPr>
            <a:spLocks noChangeArrowheads="1"/>
          </p:cNvSpPr>
          <p:nvPr/>
        </p:nvSpPr>
        <p:spPr bwMode="auto">
          <a:xfrm>
            <a:off x="6934200" y="3962400"/>
            <a:ext cx="533400" cy="762000"/>
          </a:xfrm>
          <a:prstGeom prst="downArrow">
            <a:avLst>
              <a:gd name="adj1" fmla="val 50000"/>
              <a:gd name="adj2" fmla="val 3571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3" name="Text Box 15">
            <a:extLst>
              <a:ext uri="{FF2B5EF4-FFF2-40B4-BE49-F238E27FC236}">
                <a16:creationId xmlns:a16="http://schemas.microsoft.com/office/drawing/2014/main" id="{AA05CD97-4FA5-2F6B-8F1A-42EC3D60D2D1}"/>
              </a:ext>
            </a:extLst>
          </p:cNvPr>
          <p:cNvSpPr txBox="1">
            <a:spLocks noChangeArrowheads="1"/>
          </p:cNvSpPr>
          <p:nvPr/>
        </p:nvSpPr>
        <p:spPr bwMode="auto">
          <a:xfrm>
            <a:off x="2590800" y="5791200"/>
            <a:ext cx="3048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                          C</a:t>
            </a:r>
            <a:r>
              <a:rPr lang="en-GB" altLang="en-US" sz="1800" baseline="-25000"/>
              <a:t>10</a:t>
            </a:r>
            <a:r>
              <a:rPr lang="en-GB" altLang="en-US" sz="1800"/>
              <a:t>H</a:t>
            </a:r>
            <a:r>
              <a:rPr lang="en-GB" altLang="en-US" sz="1800" baseline="-25000"/>
              <a:t>22</a:t>
            </a:r>
            <a:r>
              <a:rPr lang="en-GB" altLang="en-US" sz="1800"/>
              <a:t> </a:t>
            </a:r>
          </a:p>
          <a:p>
            <a:pPr>
              <a:spcBef>
                <a:spcPct val="50000"/>
              </a:spcBef>
            </a:pPr>
            <a:r>
              <a:rPr lang="en-GB" altLang="en-US" sz="1800"/>
              <a:t>             a Saturated Alkane</a:t>
            </a:r>
          </a:p>
        </p:txBody>
      </p:sp>
      <p:sp>
        <p:nvSpPr>
          <p:cNvPr id="37905" name="Text Box 17">
            <a:extLst>
              <a:ext uri="{FF2B5EF4-FFF2-40B4-BE49-F238E27FC236}">
                <a16:creationId xmlns:a16="http://schemas.microsoft.com/office/drawing/2014/main" id="{80854D50-9EA0-8D6A-B6D2-6654D0FC3F64}"/>
              </a:ext>
            </a:extLst>
          </p:cNvPr>
          <p:cNvSpPr txBox="1">
            <a:spLocks noChangeArrowheads="1"/>
          </p:cNvSpPr>
          <p:nvPr/>
        </p:nvSpPr>
        <p:spPr bwMode="auto">
          <a:xfrm>
            <a:off x="6477000" y="5791200"/>
            <a:ext cx="2667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                    C</a:t>
            </a:r>
            <a:r>
              <a:rPr lang="en-GB" altLang="en-US" sz="1800" baseline="-25000"/>
              <a:t>2</a:t>
            </a:r>
            <a:r>
              <a:rPr lang="en-GB" altLang="en-US" sz="1800"/>
              <a:t>H</a:t>
            </a:r>
            <a:r>
              <a:rPr lang="en-GB" altLang="en-US" sz="1800" baseline="-25000"/>
              <a:t>4</a:t>
            </a:r>
            <a:r>
              <a:rPr lang="en-GB" altLang="en-US" sz="1800"/>
              <a:t> </a:t>
            </a:r>
          </a:p>
          <a:p>
            <a:pPr>
              <a:spcBef>
                <a:spcPct val="50000"/>
              </a:spcBef>
            </a:pPr>
            <a:r>
              <a:rPr lang="en-GB" altLang="en-US" sz="1800"/>
              <a:t>an Unsaturated Alkene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1+#ppt_w/2"/>
                                          </p:val>
                                        </p:tav>
                                        <p:tav tm="100000">
                                          <p:val>
                                            <p:strVal val="#ppt_x"/>
                                          </p:val>
                                        </p:tav>
                                      </p:tavLst>
                                    </p:anim>
                                    <p:anim calcmode="lin" valueType="num">
                                      <p:cBhvr additive="base">
                                        <p:cTn id="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7898"/>
                                        </p:tgtEl>
                                        <p:attrNameLst>
                                          <p:attrName>style.visibility</p:attrName>
                                        </p:attrNameLst>
                                      </p:cBhvr>
                                      <p:to>
                                        <p:strVal val="visible"/>
                                      </p:to>
                                    </p:set>
                                    <p:anim calcmode="lin" valueType="num">
                                      <p:cBhvr additive="base">
                                        <p:cTn id="13" dur="500" fill="hold"/>
                                        <p:tgtEl>
                                          <p:spTgt spid="37898"/>
                                        </p:tgtEl>
                                        <p:attrNameLst>
                                          <p:attrName>ppt_x</p:attrName>
                                        </p:attrNameLst>
                                      </p:cBhvr>
                                      <p:tavLst>
                                        <p:tav tm="0">
                                          <p:val>
                                            <p:strVal val="1+#ppt_w/2"/>
                                          </p:val>
                                        </p:tav>
                                        <p:tav tm="100000">
                                          <p:val>
                                            <p:strVal val="#ppt_x"/>
                                          </p:val>
                                        </p:tav>
                                      </p:tavLst>
                                    </p:anim>
                                    <p:anim calcmode="lin" valueType="num">
                                      <p:cBhvr additive="base">
                                        <p:cTn id="14"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7895"/>
                                        </p:tgtEl>
                                        <p:attrNameLst>
                                          <p:attrName>style.visibility</p:attrName>
                                        </p:attrNameLst>
                                      </p:cBhvr>
                                      <p:to>
                                        <p:strVal val="visible"/>
                                      </p:to>
                                    </p:set>
                                    <p:anim calcmode="lin" valueType="num">
                                      <p:cBhvr additive="base">
                                        <p:cTn id="19" dur="500" fill="hold"/>
                                        <p:tgtEl>
                                          <p:spTgt spid="37895"/>
                                        </p:tgtEl>
                                        <p:attrNameLst>
                                          <p:attrName>ppt_x</p:attrName>
                                        </p:attrNameLst>
                                      </p:cBhvr>
                                      <p:tavLst>
                                        <p:tav tm="0">
                                          <p:val>
                                            <p:strVal val="1+#ppt_w/2"/>
                                          </p:val>
                                        </p:tav>
                                        <p:tav tm="100000">
                                          <p:val>
                                            <p:strVal val="#ppt_x"/>
                                          </p:val>
                                        </p:tav>
                                      </p:tavLst>
                                    </p:anim>
                                    <p:anim calcmode="lin" valueType="num">
                                      <p:cBhvr additive="base">
                                        <p:cTn id="20"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790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7896"/>
                                        </p:tgtEl>
                                        <p:attrNameLst>
                                          <p:attrName>style.visibility</p:attrName>
                                        </p:attrNameLst>
                                      </p:cBhvr>
                                      <p:to>
                                        <p:strVal val="visible"/>
                                      </p:to>
                                    </p:set>
                                    <p:anim calcmode="lin" valueType="num">
                                      <p:cBhvr additive="base">
                                        <p:cTn id="29" dur="500" fill="hold"/>
                                        <p:tgtEl>
                                          <p:spTgt spid="37896"/>
                                        </p:tgtEl>
                                        <p:attrNameLst>
                                          <p:attrName>ppt_x</p:attrName>
                                        </p:attrNameLst>
                                      </p:cBhvr>
                                      <p:tavLst>
                                        <p:tav tm="0">
                                          <p:val>
                                            <p:strVal val="1+#ppt_w/2"/>
                                          </p:val>
                                        </p:tav>
                                        <p:tav tm="100000">
                                          <p:val>
                                            <p:strVal val="#ppt_x"/>
                                          </p:val>
                                        </p:tav>
                                      </p:tavLst>
                                    </p:anim>
                                    <p:anim calcmode="lin" valueType="num">
                                      <p:cBhvr additive="base">
                                        <p:cTn id="30"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37902"/>
                                        </p:tgtEl>
                                        <p:attrNameLst>
                                          <p:attrName>style.visibility</p:attrName>
                                        </p:attrNameLst>
                                      </p:cBhvr>
                                      <p:to>
                                        <p:strVal val="visible"/>
                                      </p:to>
                                    </p:set>
                                    <p:anim calcmode="lin" valueType="num">
                                      <p:cBhvr additive="base">
                                        <p:cTn id="35" dur="500" fill="hold"/>
                                        <p:tgtEl>
                                          <p:spTgt spid="37902"/>
                                        </p:tgtEl>
                                        <p:attrNameLst>
                                          <p:attrName>ppt_x</p:attrName>
                                        </p:attrNameLst>
                                      </p:cBhvr>
                                      <p:tavLst>
                                        <p:tav tm="0">
                                          <p:val>
                                            <p:strVal val="1+#ppt_w/2"/>
                                          </p:val>
                                        </p:tav>
                                        <p:tav tm="100000">
                                          <p:val>
                                            <p:strVal val="#ppt_x"/>
                                          </p:val>
                                        </p:tav>
                                      </p:tavLst>
                                    </p:anim>
                                    <p:anim calcmode="lin" valueType="num">
                                      <p:cBhvr additive="base">
                                        <p:cTn id="36" dur="500" fill="hold"/>
                                        <p:tgtEl>
                                          <p:spTgt spid="3790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37901"/>
                                        </p:tgtEl>
                                        <p:attrNameLst>
                                          <p:attrName>style.visibility</p:attrName>
                                        </p:attrNameLst>
                                      </p:cBhvr>
                                      <p:to>
                                        <p:strVal val="visible"/>
                                      </p:to>
                                    </p:set>
                                    <p:anim calcmode="lin" valueType="num">
                                      <p:cBhvr additive="base">
                                        <p:cTn id="41" dur="500" fill="hold"/>
                                        <p:tgtEl>
                                          <p:spTgt spid="37901"/>
                                        </p:tgtEl>
                                        <p:attrNameLst>
                                          <p:attrName>ppt_x</p:attrName>
                                        </p:attrNameLst>
                                      </p:cBhvr>
                                      <p:tavLst>
                                        <p:tav tm="0">
                                          <p:val>
                                            <p:strVal val="1+#ppt_w/2"/>
                                          </p:val>
                                        </p:tav>
                                        <p:tav tm="100000">
                                          <p:val>
                                            <p:strVal val="#ppt_x"/>
                                          </p:val>
                                        </p:tav>
                                      </p:tavLst>
                                    </p:anim>
                                    <p:anim calcmode="lin" valueType="num">
                                      <p:cBhvr additive="base">
                                        <p:cTn id="42" dur="500" fill="hold"/>
                                        <p:tgtEl>
                                          <p:spTgt spid="37901"/>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37903">
                                            <p:txEl>
                                              <p:pRg st="0" end="0"/>
                                            </p:txEl>
                                          </p:spTgt>
                                        </p:tgtEl>
                                        <p:attrNameLst>
                                          <p:attrName>style.visibility</p:attrName>
                                        </p:attrNameLst>
                                      </p:cBhvr>
                                      <p:to>
                                        <p:strVal val="visible"/>
                                      </p:to>
                                    </p:set>
                                    <p:anim calcmode="lin" valueType="num">
                                      <p:cBhvr additive="base">
                                        <p:cTn id="47" dur="500" fill="hold"/>
                                        <p:tgtEl>
                                          <p:spTgt spid="3790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79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37903">
                                            <p:txEl>
                                              <p:pRg st="1" end="1"/>
                                            </p:txEl>
                                          </p:spTgt>
                                        </p:tgtEl>
                                        <p:attrNameLst>
                                          <p:attrName>style.visibility</p:attrName>
                                        </p:attrNameLst>
                                      </p:cBhvr>
                                      <p:to>
                                        <p:strVal val="visible"/>
                                      </p:to>
                                    </p:set>
                                    <p:anim calcmode="lin" valueType="num">
                                      <p:cBhvr additive="base">
                                        <p:cTn id="53" dur="500" fill="hold"/>
                                        <p:tgtEl>
                                          <p:spTgt spid="37903">
                                            <p:txEl>
                                              <p:pRg st="1" end="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79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7905">
                                            <p:txEl>
                                              <p:pRg st="0" end="0"/>
                                            </p:txEl>
                                          </p:spTgt>
                                        </p:tgtEl>
                                        <p:attrNameLst>
                                          <p:attrName>style.visibility</p:attrName>
                                        </p:attrNameLst>
                                      </p:cBhvr>
                                      <p:to>
                                        <p:strVal val="visible"/>
                                      </p:to>
                                    </p:set>
                                    <p:anim calcmode="lin" valueType="num">
                                      <p:cBhvr additive="base">
                                        <p:cTn id="59" dur="5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37905">
                                            <p:txEl>
                                              <p:pRg st="1" end="1"/>
                                            </p:txEl>
                                          </p:spTgt>
                                        </p:tgtEl>
                                        <p:attrNameLst>
                                          <p:attrName>style.visibility</p:attrName>
                                        </p:attrNameLst>
                                      </p:cBhvr>
                                      <p:to>
                                        <p:strVal val="visible"/>
                                      </p:to>
                                    </p:set>
                                    <p:anim calcmode="lin" valueType="num">
                                      <p:cBhvr additive="base">
                                        <p:cTn id="65" dur="500" fill="hold"/>
                                        <p:tgtEl>
                                          <p:spTgt spid="37905">
                                            <p:txEl>
                                              <p:pRg st="1" end="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790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build="p" autoUpdateAnimBg="0"/>
      <p:bldP spid="3790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3ECC13C8-12ED-73C9-8892-D703C14C13B8}"/>
              </a:ext>
            </a:extLst>
          </p:cNvPr>
          <p:cNvSpPr txBox="1">
            <a:spLocks noChangeArrowheads="1"/>
          </p:cNvSpPr>
          <p:nvPr/>
        </p:nvSpPr>
        <p:spPr bwMode="auto">
          <a:xfrm>
            <a:off x="838200" y="457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A Test for Unsaturated Hydrocarbons</a:t>
            </a:r>
            <a:endParaRPr lang="en-GB" altLang="en-US"/>
          </a:p>
        </p:txBody>
      </p:sp>
      <p:sp>
        <p:nvSpPr>
          <p:cNvPr id="38915" name="Text Box 3">
            <a:extLst>
              <a:ext uri="{FF2B5EF4-FFF2-40B4-BE49-F238E27FC236}">
                <a16:creationId xmlns:a16="http://schemas.microsoft.com/office/drawing/2014/main" id="{3720F311-590C-8B7F-4BD9-93B88AFD7AF5}"/>
              </a:ext>
            </a:extLst>
          </p:cNvPr>
          <p:cNvSpPr txBox="1">
            <a:spLocks noChangeArrowheads="1"/>
          </p:cNvSpPr>
          <p:nvPr/>
        </p:nvSpPr>
        <p:spPr bwMode="auto">
          <a:xfrm>
            <a:off x="685800" y="1219200"/>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Carbon - Carbon double bond is very reactive. Some molecules like Bromine, can be added across the double bond</a:t>
            </a:r>
          </a:p>
        </p:txBody>
      </p:sp>
      <p:pic>
        <p:nvPicPr>
          <p:cNvPr id="38916" name="Picture 4">
            <a:extLst>
              <a:ext uri="{FF2B5EF4-FFF2-40B4-BE49-F238E27FC236}">
                <a16:creationId xmlns:a16="http://schemas.microsoft.com/office/drawing/2014/main" id="{EDD7C6D6-2D5D-0445-5E7A-0E2E642CC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79248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Text Box 5">
            <a:extLst>
              <a:ext uri="{FF2B5EF4-FFF2-40B4-BE49-F238E27FC236}">
                <a16:creationId xmlns:a16="http://schemas.microsoft.com/office/drawing/2014/main" id="{54DB8F4E-A94C-4F2C-C23A-40940DFA0A90}"/>
              </a:ext>
            </a:extLst>
          </p:cNvPr>
          <p:cNvSpPr txBox="1">
            <a:spLocks noChangeArrowheads="1"/>
          </p:cNvSpPr>
          <p:nvPr/>
        </p:nvSpPr>
        <p:spPr bwMode="auto">
          <a:xfrm>
            <a:off x="533400" y="51816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Bromine water added to an Alkene,will go from yellow - orange to colourless, as the Bromine reacts with one of the Carbon - Carbon bonds.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additive="base">
                                        <p:cTn id="13" dur="500" fill="hold"/>
                                        <p:tgtEl>
                                          <p:spTgt spid="38916"/>
                                        </p:tgtEl>
                                        <p:attrNameLst>
                                          <p:attrName>ppt_x</p:attrName>
                                        </p:attrNameLst>
                                      </p:cBhvr>
                                      <p:tavLst>
                                        <p:tav tm="0">
                                          <p:val>
                                            <p:strVal val="1+#ppt_w/2"/>
                                          </p:val>
                                        </p:tav>
                                        <p:tav tm="100000">
                                          <p:val>
                                            <p:strVal val="#ppt_x"/>
                                          </p:val>
                                        </p:tav>
                                      </p:tavLst>
                                    </p:anim>
                                    <p:anim calcmode="lin" valueType="num">
                                      <p:cBhvr additive="base">
                                        <p:cTn id="14"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8917">
                                            <p:txEl>
                                              <p:pRg st="0" end="0"/>
                                            </p:txEl>
                                          </p:spTgt>
                                        </p:tgtEl>
                                        <p:attrNameLst>
                                          <p:attrName>style.visibility</p:attrName>
                                        </p:attrNameLst>
                                      </p:cBhvr>
                                      <p:to>
                                        <p:strVal val="visible"/>
                                      </p:to>
                                    </p:set>
                                    <p:anim calcmode="lin" valueType="num">
                                      <p:cBhvr additive="base">
                                        <p:cTn id="19" dur="500" fill="hold"/>
                                        <p:tgtEl>
                                          <p:spTgt spid="389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89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6C1D3690-8D23-FBCB-8458-50CFCE6EF962}"/>
              </a:ext>
            </a:extLst>
          </p:cNvPr>
          <p:cNvSpPr txBox="1">
            <a:spLocks noChangeArrowheads="1"/>
          </p:cNvSpPr>
          <p:nvPr/>
        </p:nvSpPr>
        <p:spPr bwMode="auto">
          <a:xfrm>
            <a:off x="762000" y="5334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Why bother about Alkenes?</a:t>
            </a:r>
            <a:endParaRPr lang="en-GB" altLang="en-US"/>
          </a:p>
        </p:txBody>
      </p:sp>
      <p:sp>
        <p:nvSpPr>
          <p:cNvPr id="39939" name="Text Box 3">
            <a:extLst>
              <a:ext uri="{FF2B5EF4-FFF2-40B4-BE49-F238E27FC236}">
                <a16:creationId xmlns:a16="http://schemas.microsoft.com/office/drawing/2014/main" id="{19C5D1C3-29DB-B9EA-EE0E-2365E21EE915}"/>
              </a:ext>
            </a:extLst>
          </p:cNvPr>
          <p:cNvSpPr txBox="1">
            <a:spLocks noChangeArrowheads="1"/>
          </p:cNvSpPr>
          <p:nvPr/>
        </p:nvSpPr>
        <p:spPr bwMode="auto">
          <a:xfrm>
            <a:off x="609600" y="1371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double bond in Alkenes makes them very reactive.</a:t>
            </a:r>
          </a:p>
        </p:txBody>
      </p:sp>
      <p:sp>
        <p:nvSpPr>
          <p:cNvPr id="39940" name="Text Box 4">
            <a:extLst>
              <a:ext uri="{FF2B5EF4-FFF2-40B4-BE49-F238E27FC236}">
                <a16:creationId xmlns:a16="http://schemas.microsoft.com/office/drawing/2014/main" id="{C3F811AA-D8C1-5B96-5C49-98F043E1E9E5}"/>
              </a:ext>
            </a:extLst>
          </p:cNvPr>
          <p:cNvSpPr txBox="1">
            <a:spLocks noChangeArrowheads="1"/>
          </p:cNvSpPr>
          <p:nvPr/>
        </p:nvSpPr>
        <p:spPr bwMode="auto">
          <a:xfrm>
            <a:off x="609600" y="2057400"/>
            <a:ext cx="609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Alkene molecules can be added together to form longer molecules called Polymers.</a:t>
            </a:r>
          </a:p>
        </p:txBody>
      </p:sp>
      <p:sp>
        <p:nvSpPr>
          <p:cNvPr id="39941" name="Text Box 5">
            <a:extLst>
              <a:ext uri="{FF2B5EF4-FFF2-40B4-BE49-F238E27FC236}">
                <a16:creationId xmlns:a16="http://schemas.microsoft.com/office/drawing/2014/main" id="{E8E0DC13-377B-2213-1AD2-1EAE24A7CECB}"/>
              </a:ext>
            </a:extLst>
          </p:cNvPr>
          <p:cNvSpPr txBox="1">
            <a:spLocks noChangeArrowheads="1"/>
          </p:cNvSpPr>
          <p:nvPr/>
        </p:nvSpPr>
        <p:spPr bwMode="auto">
          <a:xfrm>
            <a:off x="609600" y="3124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process is called </a:t>
            </a:r>
            <a:r>
              <a:rPr lang="en-GB" altLang="en-US" b="1"/>
              <a:t>POLYMERISATION.</a:t>
            </a:r>
            <a:endParaRPr lang="en-GB" altLang="en-US"/>
          </a:p>
        </p:txBody>
      </p:sp>
      <p:sp>
        <p:nvSpPr>
          <p:cNvPr id="39942" name="Text Box 6">
            <a:extLst>
              <a:ext uri="{FF2B5EF4-FFF2-40B4-BE49-F238E27FC236}">
                <a16:creationId xmlns:a16="http://schemas.microsoft.com/office/drawing/2014/main" id="{69EBEF3F-344F-23D2-4474-AB574FFC51C6}"/>
              </a:ext>
            </a:extLst>
          </p:cNvPr>
          <p:cNvSpPr txBox="1">
            <a:spLocks noChangeArrowheads="1"/>
          </p:cNvSpPr>
          <p:nvPr/>
        </p:nvSpPr>
        <p:spPr bwMode="auto">
          <a:xfrm>
            <a:off x="685800" y="3810000"/>
            <a:ext cx="601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Why bother to cut hydrocarbons up, just to stick them back together again?</a:t>
            </a:r>
          </a:p>
        </p:txBody>
      </p:sp>
      <p:sp>
        <p:nvSpPr>
          <p:cNvPr id="39943" name="Text Box 7">
            <a:extLst>
              <a:ext uri="{FF2B5EF4-FFF2-40B4-BE49-F238E27FC236}">
                <a16:creationId xmlns:a16="http://schemas.microsoft.com/office/drawing/2014/main" id="{8708BE5D-85C4-69B4-B64A-8D12D1B30D1A}"/>
              </a:ext>
            </a:extLst>
          </p:cNvPr>
          <p:cNvSpPr txBox="1">
            <a:spLocks noChangeArrowheads="1"/>
          </p:cNvSpPr>
          <p:nvPr/>
        </p:nvSpPr>
        <p:spPr bwMode="auto">
          <a:xfrm>
            <a:off x="762000" y="4953000"/>
            <a:ext cx="762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Choosing the right Alkene allows us to ‘tailor make’ the polymer with just the properties we need. Plastics are polymers.</a:t>
            </a:r>
          </a:p>
        </p:txBody>
      </p:sp>
      <p:pic>
        <p:nvPicPr>
          <p:cNvPr id="39944" name="Picture 8">
            <a:extLst>
              <a:ext uri="{FF2B5EF4-FFF2-40B4-BE49-F238E27FC236}">
                <a16:creationId xmlns:a16="http://schemas.microsoft.com/office/drawing/2014/main" id="{9CE1A563-D6C3-FDAD-B2D5-5BF14B423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2209800" cy="2368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99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99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994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99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39940" grpId="0" build="p" autoUpdateAnimBg="0"/>
      <p:bldP spid="39942" grpId="0" build="p" autoUpdateAnimBg="0"/>
      <p:bldP spid="399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3324CA10-5FC2-15C1-D7DB-F4AF88525E8D}"/>
              </a:ext>
            </a:extLst>
          </p:cNvPr>
          <p:cNvSpPr txBox="1">
            <a:spLocks noChangeArrowheads="1"/>
          </p:cNvSpPr>
          <p:nvPr/>
        </p:nvSpPr>
        <p:spPr bwMode="auto">
          <a:xfrm>
            <a:off x="762000" y="762000"/>
            <a:ext cx="7086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Carbonates generally can neutralise acids, so powdered limestone may be used without any more processing, to neutralise the acidity of lakes and soil</a:t>
            </a:r>
          </a:p>
        </p:txBody>
      </p:sp>
      <p:sp>
        <p:nvSpPr>
          <p:cNvPr id="4099" name="Text Box 3">
            <a:extLst>
              <a:ext uri="{FF2B5EF4-FFF2-40B4-BE49-F238E27FC236}">
                <a16:creationId xmlns:a16="http://schemas.microsoft.com/office/drawing/2014/main" id="{D2E8344C-13C5-7BC6-C816-D83E51D4DD33}"/>
              </a:ext>
            </a:extLst>
          </p:cNvPr>
          <p:cNvSpPr txBox="1">
            <a:spLocks noChangeArrowheads="1"/>
          </p:cNvSpPr>
          <p:nvPr/>
        </p:nvSpPr>
        <p:spPr bwMode="auto">
          <a:xfrm>
            <a:off x="609600" y="3886200"/>
            <a:ext cx="723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Adding too much Limestone will not cause too much damage to the environment. Also it does not get washed out by heavy rain as an alkali would. </a:t>
            </a:r>
          </a:p>
        </p:txBody>
      </p:sp>
      <p:grpSp>
        <p:nvGrpSpPr>
          <p:cNvPr id="4103" name="Group 7">
            <a:extLst>
              <a:ext uri="{FF2B5EF4-FFF2-40B4-BE49-F238E27FC236}">
                <a16:creationId xmlns:a16="http://schemas.microsoft.com/office/drawing/2014/main" id="{DD24F9B3-0B47-CE46-5B15-36BFE0CF08B0}"/>
              </a:ext>
            </a:extLst>
          </p:cNvPr>
          <p:cNvGrpSpPr>
            <a:grpSpLocks/>
          </p:cNvGrpSpPr>
          <p:nvPr/>
        </p:nvGrpSpPr>
        <p:grpSpPr bwMode="auto">
          <a:xfrm>
            <a:off x="457200" y="2895600"/>
            <a:ext cx="8077200" cy="457200"/>
            <a:chOff x="288" y="1824"/>
            <a:chExt cx="5088" cy="288"/>
          </a:xfrm>
        </p:grpSpPr>
        <p:sp>
          <p:nvSpPr>
            <p:cNvPr id="4100" name="Text Box 4">
              <a:extLst>
                <a:ext uri="{FF2B5EF4-FFF2-40B4-BE49-F238E27FC236}">
                  <a16:creationId xmlns:a16="http://schemas.microsoft.com/office/drawing/2014/main" id="{F87A3F25-489D-2EC6-40CF-BD7ABAF9CF89}"/>
                </a:ext>
              </a:extLst>
            </p:cNvPr>
            <p:cNvSpPr txBox="1">
              <a:spLocks noChangeArrowheads="1"/>
            </p:cNvSpPr>
            <p:nvPr/>
          </p:nvSpPr>
          <p:spPr bwMode="auto">
            <a:xfrm>
              <a:off x="288" y="1824"/>
              <a:ext cx="5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Acid + Carbonate              Salt + Water +Carbon Dioxide</a:t>
              </a:r>
            </a:p>
          </p:txBody>
        </p:sp>
        <p:sp>
          <p:nvSpPr>
            <p:cNvPr id="4101" name="Line 5">
              <a:extLst>
                <a:ext uri="{FF2B5EF4-FFF2-40B4-BE49-F238E27FC236}">
                  <a16:creationId xmlns:a16="http://schemas.microsoft.com/office/drawing/2014/main" id="{859F00B1-6718-8245-33A8-539B87B335BA}"/>
                </a:ext>
              </a:extLst>
            </p:cNvPr>
            <p:cNvSpPr>
              <a:spLocks noChangeShapeType="1"/>
            </p:cNvSpPr>
            <p:nvPr/>
          </p:nvSpPr>
          <p:spPr bwMode="auto">
            <a:xfrm>
              <a:off x="1968" y="1968"/>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102" name="Text Box 6">
            <a:extLst>
              <a:ext uri="{FF2B5EF4-FFF2-40B4-BE49-F238E27FC236}">
                <a16:creationId xmlns:a16="http://schemas.microsoft.com/office/drawing/2014/main" id="{F4EE675D-0C78-F9E0-945A-74D7FA6B4EF1}"/>
              </a:ext>
            </a:extLst>
          </p:cNvPr>
          <p:cNvSpPr txBox="1">
            <a:spLocks noChangeArrowheads="1"/>
          </p:cNvSpPr>
          <p:nvPr/>
        </p:nvSpPr>
        <p:spPr bwMode="auto">
          <a:xfrm>
            <a:off x="685800" y="5562600"/>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Carbonates generally break down when they are heated. This is called </a:t>
            </a:r>
            <a:r>
              <a:rPr lang="en-GB" altLang="en-US" b="1">
                <a:effectLst>
                  <a:outerShdw blurRad="38100" dist="38100" dir="2700000" algn="tl">
                    <a:srgbClr val="FFFFFF"/>
                  </a:outerShdw>
                </a:effectLst>
              </a:rPr>
              <a:t>Thermal Decomposition</a:t>
            </a:r>
            <a:r>
              <a:rPr lang="en-GB"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102">
                                            <p:txEl>
                                              <p:pRg st="0" end="0"/>
                                            </p:txEl>
                                          </p:spTgt>
                                        </p:tgtEl>
                                        <p:attrNameLst>
                                          <p:attrName>style.visibility</p:attrName>
                                        </p:attrNameLst>
                                      </p:cBhvr>
                                      <p:to>
                                        <p:strVal val="visible"/>
                                      </p:to>
                                    </p:set>
                                    <p:anim calcmode="lin" valueType="num">
                                      <p:cBhvr additive="base">
                                        <p:cTn id="13" dur="500" fill="hold"/>
                                        <p:tgtEl>
                                          <p:spTgt spid="410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0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12C37825-7135-7F9E-5E71-F40DAD57AACB}"/>
              </a:ext>
            </a:extLst>
          </p:cNvPr>
          <p:cNvSpPr txBox="1">
            <a:spLocks noChangeArrowheads="1"/>
          </p:cNvSpPr>
          <p:nvPr/>
        </p:nvSpPr>
        <p:spPr bwMode="auto">
          <a:xfrm>
            <a:off x="2362200" y="4572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Addition Polymerisation</a:t>
            </a:r>
            <a:endParaRPr lang="en-GB" altLang="en-US"/>
          </a:p>
        </p:txBody>
      </p:sp>
      <p:sp>
        <p:nvSpPr>
          <p:cNvPr id="40963" name="Text Box 3">
            <a:extLst>
              <a:ext uri="{FF2B5EF4-FFF2-40B4-BE49-F238E27FC236}">
                <a16:creationId xmlns:a16="http://schemas.microsoft.com/office/drawing/2014/main" id="{C1BA3F3C-1524-8A59-3941-283F207F5DCD}"/>
              </a:ext>
            </a:extLst>
          </p:cNvPr>
          <p:cNvSpPr txBox="1">
            <a:spLocks noChangeArrowheads="1"/>
          </p:cNvSpPr>
          <p:nvPr/>
        </p:nvSpPr>
        <p:spPr bwMode="auto">
          <a:xfrm>
            <a:off x="685800" y="1295400"/>
            <a:ext cx="807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Molecules of Alkenes are referred to as Monomer molecules. If they are added together, with no other compounds being involved, the process is called </a:t>
            </a:r>
            <a:r>
              <a:rPr lang="en-GB" altLang="en-US" sz="1800" b="1"/>
              <a:t>Addition Polymerisation</a:t>
            </a:r>
            <a:r>
              <a:rPr lang="en-GB" altLang="en-US" sz="1800"/>
              <a:t>.</a:t>
            </a:r>
          </a:p>
        </p:txBody>
      </p:sp>
      <p:sp>
        <p:nvSpPr>
          <p:cNvPr id="40964" name="Text Box 4">
            <a:extLst>
              <a:ext uri="{FF2B5EF4-FFF2-40B4-BE49-F238E27FC236}">
                <a16:creationId xmlns:a16="http://schemas.microsoft.com/office/drawing/2014/main" id="{77AA5B9D-50BF-4462-8B3D-4AA5F28235DE}"/>
              </a:ext>
            </a:extLst>
          </p:cNvPr>
          <p:cNvSpPr txBox="1">
            <a:spLocks noChangeArrowheads="1"/>
          </p:cNvSpPr>
          <p:nvPr/>
        </p:nvSpPr>
        <p:spPr bwMode="auto">
          <a:xfrm>
            <a:off x="685800" y="25146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E.g. Polymerising ETHENE to make Poly(ethene) Polythene.</a:t>
            </a:r>
          </a:p>
        </p:txBody>
      </p:sp>
      <p:pic>
        <p:nvPicPr>
          <p:cNvPr id="40997" name="Picture 37">
            <a:extLst>
              <a:ext uri="{FF2B5EF4-FFF2-40B4-BE49-F238E27FC236}">
                <a16:creationId xmlns:a16="http://schemas.microsoft.com/office/drawing/2014/main" id="{6B17D2F1-BDA4-8683-4D69-FBECC2360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7772400"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0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P spid="4096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040B5447-2926-68A7-13DE-9714F7B9B945}"/>
              </a:ext>
            </a:extLst>
          </p:cNvPr>
          <p:cNvSpPr txBox="1">
            <a:spLocks noChangeArrowheads="1"/>
          </p:cNvSpPr>
          <p:nvPr/>
        </p:nvSpPr>
        <p:spPr bwMode="auto">
          <a:xfrm>
            <a:off x="12192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Ethene to Poly(ethene)</a:t>
            </a:r>
            <a:endParaRPr lang="en-GB" altLang="en-US"/>
          </a:p>
        </p:txBody>
      </p:sp>
      <p:pic>
        <p:nvPicPr>
          <p:cNvPr id="41987" name="Picture 3">
            <a:extLst>
              <a:ext uri="{FF2B5EF4-FFF2-40B4-BE49-F238E27FC236}">
                <a16:creationId xmlns:a16="http://schemas.microsoft.com/office/drawing/2014/main" id="{A555AAE9-54F8-6DAE-3391-EB18E2EB4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a:extLst>
              <a:ext uri="{FF2B5EF4-FFF2-40B4-BE49-F238E27FC236}">
                <a16:creationId xmlns:a16="http://schemas.microsoft.com/office/drawing/2014/main" id="{C0D67F52-B75F-4FCA-08FF-ACC2A846E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05200"/>
            <a:ext cx="804545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0B05CCAE-68F8-8F75-6463-B8CCE791C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5029200"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ext Box 3">
            <a:extLst>
              <a:ext uri="{FF2B5EF4-FFF2-40B4-BE49-F238E27FC236}">
                <a16:creationId xmlns:a16="http://schemas.microsoft.com/office/drawing/2014/main" id="{C738D33A-AD2F-50DF-841F-9AF3B9774B97}"/>
              </a:ext>
            </a:extLst>
          </p:cNvPr>
          <p:cNvSpPr txBox="1">
            <a:spLocks noChangeArrowheads="1"/>
          </p:cNvSpPr>
          <p:nvPr/>
        </p:nvSpPr>
        <p:spPr bwMode="auto">
          <a:xfrm>
            <a:off x="2286000" y="5334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u="sng"/>
              <a:t>Representing Polymerisation</a:t>
            </a:r>
            <a:endParaRPr lang="en-GB" altLang="en-US"/>
          </a:p>
        </p:txBody>
      </p:sp>
      <p:sp>
        <p:nvSpPr>
          <p:cNvPr id="43012" name="Text Box 4">
            <a:extLst>
              <a:ext uri="{FF2B5EF4-FFF2-40B4-BE49-F238E27FC236}">
                <a16:creationId xmlns:a16="http://schemas.microsoft.com/office/drawing/2014/main" id="{CA92FC6A-E5F4-92BA-F2DD-719E7C7F2985}"/>
              </a:ext>
            </a:extLst>
          </p:cNvPr>
          <p:cNvSpPr txBox="1">
            <a:spLocks noChangeArrowheads="1"/>
          </p:cNvSpPr>
          <p:nvPr/>
        </p:nvSpPr>
        <p:spPr bwMode="auto">
          <a:xfrm>
            <a:off x="685800" y="13716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For any addition polymerisation, the way to represent it is basically the same.</a:t>
            </a:r>
          </a:p>
        </p:txBody>
      </p:sp>
      <p:sp>
        <p:nvSpPr>
          <p:cNvPr id="43013" name="Text Box 5">
            <a:extLst>
              <a:ext uri="{FF2B5EF4-FFF2-40B4-BE49-F238E27FC236}">
                <a16:creationId xmlns:a16="http://schemas.microsoft.com/office/drawing/2014/main" id="{1BE28080-2D7F-1A19-A114-5F6165E4738A}"/>
              </a:ext>
            </a:extLst>
          </p:cNvPr>
          <p:cNvSpPr txBox="1">
            <a:spLocks noChangeArrowheads="1"/>
          </p:cNvSpPr>
          <p:nvPr/>
        </p:nvSpPr>
        <p:spPr bwMode="auto">
          <a:xfrm>
            <a:off x="381000" y="2819400"/>
            <a:ext cx="1600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For ‘n’ </a:t>
            </a:r>
          </a:p>
          <a:p>
            <a:pPr>
              <a:spcBef>
                <a:spcPct val="50000"/>
              </a:spcBef>
            </a:pPr>
            <a:r>
              <a:rPr lang="en-GB" altLang="en-US" sz="1800"/>
              <a:t>(any number) of monomer molecules.</a:t>
            </a:r>
          </a:p>
        </p:txBody>
      </p:sp>
      <p:sp>
        <p:nvSpPr>
          <p:cNvPr id="43014" name="Text Box 6">
            <a:extLst>
              <a:ext uri="{FF2B5EF4-FFF2-40B4-BE49-F238E27FC236}">
                <a16:creationId xmlns:a16="http://schemas.microsoft.com/office/drawing/2014/main" id="{275C7C51-D8BC-0847-C19E-2DECE58320F6}"/>
              </a:ext>
            </a:extLst>
          </p:cNvPr>
          <p:cNvSpPr txBox="1">
            <a:spLocks noChangeArrowheads="1"/>
          </p:cNvSpPr>
          <p:nvPr/>
        </p:nvSpPr>
        <p:spPr bwMode="auto">
          <a:xfrm>
            <a:off x="7162800" y="2819400"/>
            <a:ext cx="16002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The repeating unit will be repeated ‘n’ number of times</a:t>
            </a:r>
          </a:p>
          <a:p>
            <a:pPr>
              <a:spcBef>
                <a:spcPct val="50000"/>
              </a:spcBef>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30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301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301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30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P spid="43013" grpId="0" build="p" autoUpdateAnimBg="0"/>
      <p:bldP spid="4301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827E1C39-EE32-359A-ED03-F919228D0CDD}"/>
              </a:ext>
            </a:extLst>
          </p:cNvPr>
          <p:cNvSpPr txBox="1">
            <a:spLocks noChangeArrowheads="1"/>
          </p:cNvSpPr>
          <p:nvPr/>
        </p:nvSpPr>
        <p:spPr bwMode="auto">
          <a:xfrm>
            <a:off x="1371600" y="533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E.g. The polymerisation of Ethane C</a:t>
            </a:r>
            <a:r>
              <a:rPr lang="en-GB" altLang="en-US" baseline="-25000"/>
              <a:t>2</a:t>
            </a:r>
            <a:r>
              <a:rPr lang="en-GB" altLang="en-US"/>
              <a:t>H</a:t>
            </a:r>
            <a:r>
              <a:rPr lang="en-GB" altLang="en-US" baseline="-25000"/>
              <a:t>4</a:t>
            </a:r>
            <a:r>
              <a:rPr lang="en-GB" altLang="en-US"/>
              <a:t> : </a:t>
            </a:r>
          </a:p>
        </p:txBody>
      </p:sp>
      <p:grpSp>
        <p:nvGrpSpPr>
          <p:cNvPr id="56334" name="Group 14">
            <a:extLst>
              <a:ext uri="{FF2B5EF4-FFF2-40B4-BE49-F238E27FC236}">
                <a16:creationId xmlns:a16="http://schemas.microsoft.com/office/drawing/2014/main" id="{7B23F2B0-47CB-7E32-F148-B39D9BFA6940}"/>
              </a:ext>
            </a:extLst>
          </p:cNvPr>
          <p:cNvGrpSpPr>
            <a:grpSpLocks/>
          </p:cNvGrpSpPr>
          <p:nvPr/>
        </p:nvGrpSpPr>
        <p:grpSpPr bwMode="auto">
          <a:xfrm>
            <a:off x="1828800" y="1752600"/>
            <a:ext cx="5224463" cy="2205038"/>
            <a:chOff x="1152" y="1104"/>
            <a:chExt cx="3291" cy="1389"/>
          </a:xfrm>
        </p:grpSpPr>
        <p:pic>
          <p:nvPicPr>
            <p:cNvPr id="56324" name="Picture 4">
              <a:extLst>
                <a:ext uri="{FF2B5EF4-FFF2-40B4-BE49-F238E27FC236}">
                  <a16:creationId xmlns:a16="http://schemas.microsoft.com/office/drawing/2014/main" id="{8EE0B8CC-57AD-4373-FCD4-8EF8BFCB0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104"/>
              <a:ext cx="3291" cy="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5" name="Text Box 5">
              <a:extLst>
                <a:ext uri="{FF2B5EF4-FFF2-40B4-BE49-F238E27FC236}">
                  <a16:creationId xmlns:a16="http://schemas.microsoft.com/office/drawing/2014/main" id="{B04A1A8D-E86A-8506-2E8A-F65867926618}"/>
                </a:ext>
              </a:extLst>
            </p:cNvPr>
            <p:cNvSpPr txBox="1">
              <a:spLocks noChangeArrowheads="1"/>
            </p:cNvSpPr>
            <p:nvPr/>
          </p:nvSpPr>
          <p:spPr bwMode="auto">
            <a:xfrm>
              <a:off x="1680" y="1248"/>
              <a:ext cx="16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56326" name="Text Box 6">
              <a:extLst>
                <a:ext uri="{FF2B5EF4-FFF2-40B4-BE49-F238E27FC236}">
                  <a16:creationId xmlns:a16="http://schemas.microsoft.com/office/drawing/2014/main" id="{E4DD9BF3-5FB5-5C21-BD69-71C896F04F31}"/>
                </a:ext>
              </a:extLst>
            </p:cNvPr>
            <p:cNvSpPr txBox="1">
              <a:spLocks noChangeArrowheads="1"/>
            </p:cNvSpPr>
            <p:nvPr/>
          </p:nvSpPr>
          <p:spPr bwMode="auto">
            <a:xfrm>
              <a:off x="2064" y="1248"/>
              <a:ext cx="16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56327" name="Text Box 7">
              <a:extLst>
                <a:ext uri="{FF2B5EF4-FFF2-40B4-BE49-F238E27FC236}">
                  <a16:creationId xmlns:a16="http://schemas.microsoft.com/office/drawing/2014/main" id="{123D87BA-8B18-D51C-29FF-C16FBB08E1B0}"/>
                </a:ext>
              </a:extLst>
            </p:cNvPr>
            <p:cNvSpPr txBox="1">
              <a:spLocks noChangeArrowheads="1"/>
            </p:cNvSpPr>
            <p:nvPr/>
          </p:nvSpPr>
          <p:spPr bwMode="auto">
            <a:xfrm>
              <a:off x="1680" y="2064"/>
              <a:ext cx="16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56328" name="Text Box 8">
              <a:extLst>
                <a:ext uri="{FF2B5EF4-FFF2-40B4-BE49-F238E27FC236}">
                  <a16:creationId xmlns:a16="http://schemas.microsoft.com/office/drawing/2014/main" id="{FB4CFE91-7CD3-FBE3-3F87-B1584866F42A}"/>
                </a:ext>
              </a:extLst>
            </p:cNvPr>
            <p:cNvSpPr txBox="1">
              <a:spLocks noChangeArrowheads="1"/>
            </p:cNvSpPr>
            <p:nvPr/>
          </p:nvSpPr>
          <p:spPr bwMode="auto">
            <a:xfrm>
              <a:off x="3108" y="1248"/>
              <a:ext cx="16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56329" name="Text Box 9">
              <a:extLst>
                <a:ext uri="{FF2B5EF4-FFF2-40B4-BE49-F238E27FC236}">
                  <a16:creationId xmlns:a16="http://schemas.microsoft.com/office/drawing/2014/main" id="{98661E02-FA51-9DA4-3172-294E6E34B0ED}"/>
                </a:ext>
              </a:extLst>
            </p:cNvPr>
            <p:cNvSpPr txBox="1">
              <a:spLocks noChangeArrowheads="1"/>
            </p:cNvSpPr>
            <p:nvPr/>
          </p:nvSpPr>
          <p:spPr bwMode="auto">
            <a:xfrm>
              <a:off x="3408" y="1248"/>
              <a:ext cx="16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56330" name="Text Box 10">
              <a:extLst>
                <a:ext uri="{FF2B5EF4-FFF2-40B4-BE49-F238E27FC236}">
                  <a16:creationId xmlns:a16="http://schemas.microsoft.com/office/drawing/2014/main" id="{EC38D62B-6437-9DB5-62D1-EA16DDDDA478}"/>
                </a:ext>
              </a:extLst>
            </p:cNvPr>
            <p:cNvSpPr txBox="1">
              <a:spLocks noChangeArrowheads="1"/>
            </p:cNvSpPr>
            <p:nvPr/>
          </p:nvSpPr>
          <p:spPr bwMode="auto">
            <a:xfrm>
              <a:off x="3108" y="2064"/>
              <a:ext cx="16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56331" name="Text Box 11">
              <a:extLst>
                <a:ext uri="{FF2B5EF4-FFF2-40B4-BE49-F238E27FC236}">
                  <a16:creationId xmlns:a16="http://schemas.microsoft.com/office/drawing/2014/main" id="{7E787EBB-4FE4-1229-ED90-29FF06853663}"/>
                </a:ext>
              </a:extLst>
            </p:cNvPr>
            <p:cNvSpPr txBox="1">
              <a:spLocks noChangeArrowheads="1"/>
            </p:cNvSpPr>
            <p:nvPr/>
          </p:nvSpPr>
          <p:spPr bwMode="auto">
            <a:xfrm>
              <a:off x="2028" y="2052"/>
              <a:ext cx="240"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56332" name="Text Box 12">
              <a:extLst>
                <a:ext uri="{FF2B5EF4-FFF2-40B4-BE49-F238E27FC236}">
                  <a16:creationId xmlns:a16="http://schemas.microsoft.com/office/drawing/2014/main" id="{07B9EF09-6E50-AA43-2CF0-E82A835DCF0F}"/>
                </a:ext>
              </a:extLst>
            </p:cNvPr>
            <p:cNvSpPr txBox="1">
              <a:spLocks noChangeArrowheads="1"/>
            </p:cNvSpPr>
            <p:nvPr/>
          </p:nvSpPr>
          <p:spPr bwMode="auto">
            <a:xfrm>
              <a:off x="3468" y="2052"/>
              <a:ext cx="240"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grpSp>
      <p:sp>
        <p:nvSpPr>
          <p:cNvPr id="56335" name="Text Box 15">
            <a:extLst>
              <a:ext uri="{FF2B5EF4-FFF2-40B4-BE49-F238E27FC236}">
                <a16:creationId xmlns:a16="http://schemas.microsoft.com/office/drawing/2014/main" id="{EDC12685-DEBA-30E8-36C5-BAE4C2CF7FE5}"/>
              </a:ext>
            </a:extLst>
          </p:cNvPr>
          <p:cNvSpPr txBox="1">
            <a:spLocks noChangeArrowheads="1"/>
          </p:cNvSpPr>
          <p:nvPr/>
        </p:nvSpPr>
        <p:spPr bwMode="auto">
          <a:xfrm>
            <a:off x="1295400" y="4267200"/>
            <a:ext cx="2286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Monomer</a:t>
            </a:r>
          </a:p>
          <a:p>
            <a:pPr>
              <a:spcBef>
                <a:spcPct val="50000"/>
              </a:spcBef>
            </a:pPr>
            <a:r>
              <a:rPr lang="en-GB" altLang="en-US"/>
              <a:t>Ethene</a:t>
            </a:r>
          </a:p>
          <a:p>
            <a:pPr>
              <a:spcBef>
                <a:spcPct val="50000"/>
              </a:spcBef>
            </a:pPr>
            <a:r>
              <a:rPr lang="en-GB" altLang="en-US"/>
              <a:t>Unsaturated hydrocarbon</a:t>
            </a:r>
          </a:p>
        </p:txBody>
      </p:sp>
      <p:sp>
        <p:nvSpPr>
          <p:cNvPr id="56336" name="Text Box 16">
            <a:extLst>
              <a:ext uri="{FF2B5EF4-FFF2-40B4-BE49-F238E27FC236}">
                <a16:creationId xmlns:a16="http://schemas.microsoft.com/office/drawing/2014/main" id="{9BF55E20-F6A1-1E71-4E74-AEFB523F5B34}"/>
              </a:ext>
            </a:extLst>
          </p:cNvPr>
          <p:cNvSpPr txBox="1">
            <a:spLocks noChangeArrowheads="1"/>
          </p:cNvSpPr>
          <p:nvPr/>
        </p:nvSpPr>
        <p:spPr bwMode="auto">
          <a:xfrm>
            <a:off x="4724400" y="4343400"/>
            <a:ext cx="2286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Polymer</a:t>
            </a:r>
          </a:p>
          <a:p>
            <a:pPr>
              <a:spcBef>
                <a:spcPct val="50000"/>
              </a:spcBef>
            </a:pPr>
            <a:r>
              <a:rPr lang="en-GB" altLang="en-US"/>
              <a:t>Poly(ethene)</a:t>
            </a:r>
          </a:p>
          <a:p>
            <a:pPr>
              <a:spcBef>
                <a:spcPct val="50000"/>
              </a:spcBef>
            </a:pPr>
            <a:r>
              <a:rPr lang="en-GB" altLang="en-US"/>
              <a:t>Good for plastic bags &amp; buckets etc..</a:t>
            </a:r>
          </a:p>
        </p:txBody>
      </p:sp>
      <p:sp>
        <p:nvSpPr>
          <p:cNvPr id="56337" name="Line 17">
            <a:extLst>
              <a:ext uri="{FF2B5EF4-FFF2-40B4-BE49-F238E27FC236}">
                <a16:creationId xmlns:a16="http://schemas.microsoft.com/office/drawing/2014/main" id="{327B21C3-BA02-E9BC-A6B5-417949539E93}"/>
              </a:ext>
            </a:extLst>
          </p:cNvPr>
          <p:cNvSpPr>
            <a:spLocks noChangeShapeType="1"/>
          </p:cNvSpPr>
          <p:nvPr/>
        </p:nvSpPr>
        <p:spPr bwMode="auto">
          <a:xfrm flipV="1">
            <a:off x="1752600" y="3352800"/>
            <a:ext cx="762000" cy="914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8" name="Line 18">
            <a:extLst>
              <a:ext uri="{FF2B5EF4-FFF2-40B4-BE49-F238E27FC236}">
                <a16:creationId xmlns:a16="http://schemas.microsoft.com/office/drawing/2014/main" id="{34A28226-2A6C-5302-3B9A-1A9DAB739708}"/>
              </a:ext>
            </a:extLst>
          </p:cNvPr>
          <p:cNvSpPr>
            <a:spLocks noChangeShapeType="1"/>
          </p:cNvSpPr>
          <p:nvPr/>
        </p:nvSpPr>
        <p:spPr bwMode="auto">
          <a:xfrm flipH="1" flipV="1">
            <a:off x="5562600" y="3657600"/>
            <a:ext cx="685800" cy="1066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335">
                                            <p:txEl>
                                              <p:pRg st="0" end="0"/>
                                            </p:txEl>
                                          </p:spTgt>
                                        </p:tgtEl>
                                        <p:attrNameLst>
                                          <p:attrName>style.visibility</p:attrName>
                                        </p:attrNameLst>
                                      </p:cBhvr>
                                      <p:to>
                                        <p:strVal val="visible"/>
                                      </p:to>
                                    </p:set>
                                    <p:animEffect transition="in" filter="dissolve">
                                      <p:cBhvr>
                                        <p:cTn id="7" dur="500"/>
                                        <p:tgtEl>
                                          <p:spTgt spid="563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6335">
                                            <p:txEl>
                                              <p:pRg st="1" end="1"/>
                                            </p:txEl>
                                          </p:spTgt>
                                        </p:tgtEl>
                                        <p:attrNameLst>
                                          <p:attrName>style.visibility</p:attrName>
                                        </p:attrNameLst>
                                      </p:cBhvr>
                                      <p:to>
                                        <p:strVal val="visible"/>
                                      </p:to>
                                    </p:set>
                                    <p:animEffect transition="in" filter="dissolve">
                                      <p:cBhvr>
                                        <p:cTn id="12" dur="500"/>
                                        <p:tgtEl>
                                          <p:spTgt spid="563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6335">
                                            <p:txEl>
                                              <p:pRg st="2" end="2"/>
                                            </p:txEl>
                                          </p:spTgt>
                                        </p:tgtEl>
                                        <p:attrNameLst>
                                          <p:attrName>style.visibility</p:attrName>
                                        </p:attrNameLst>
                                      </p:cBhvr>
                                      <p:to>
                                        <p:strVal val="visible"/>
                                      </p:to>
                                    </p:set>
                                    <p:animEffect transition="in" filter="dissolve">
                                      <p:cBhvr>
                                        <p:cTn id="17" dur="500"/>
                                        <p:tgtEl>
                                          <p:spTgt spid="563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6336">
                                            <p:txEl>
                                              <p:pRg st="0" end="0"/>
                                            </p:txEl>
                                          </p:spTgt>
                                        </p:tgtEl>
                                        <p:attrNameLst>
                                          <p:attrName>style.visibility</p:attrName>
                                        </p:attrNameLst>
                                      </p:cBhvr>
                                      <p:to>
                                        <p:strVal val="visible"/>
                                      </p:to>
                                    </p:set>
                                    <p:animEffect transition="in" filter="dissolve">
                                      <p:cBhvr>
                                        <p:cTn id="22" dur="500"/>
                                        <p:tgtEl>
                                          <p:spTgt spid="5633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6336">
                                            <p:txEl>
                                              <p:pRg st="1" end="1"/>
                                            </p:txEl>
                                          </p:spTgt>
                                        </p:tgtEl>
                                        <p:attrNameLst>
                                          <p:attrName>style.visibility</p:attrName>
                                        </p:attrNameLst>
                                      </p:cBhvr>
                                      <p:to>
                                        <p:strVal val="visible"/>
                                      </p:to>
                                    </p:set>
                                    <p:animEffect transition="in" filter="dissolve">
                                      <p:cBhvr>
                                        <p:cTn id="27" dur="500"/>
                                        <p:tgtEl>
                                          <p:spTgt spid="5633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6336">
                                            <p:txEl>
                                              <p:pRg st="2" end="2"/>
                                            </p:txEl>
                                          </p:spTgt>
                                        </p:tgtEl>
                                        <p:attrNameLst>
                                          <p:attrName>style.visibility</p:attrName>
                                        </p:attrNameLst>
                                      </p:cBhvr>
                                      <p:to>
                                        <p:strVal val="visible"/>
                                      </p:to>
                                    </p:set>
                                    <p:animEffect transition="in" filter="dissolve">
                                      <p:cBhvr>
                                        <p:cTn id="32" dur="500"/>
                                        <p:tgtEl>
                                          <p:spTgt spid="56336">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6334"/>
                                        </p:tgtEl>
                                        <p:attrNameLst>
                                          <p:attrName>style.visibility</p:attrName>
                                        </p:attrNameLst>
                                      </p:cBhvr>
                                      <p:to>
                                        <p:strVal val="visible"/>
                                      </p:to>
                                    </p:set>
                                    <p:animEffect transition="in" filter="dissolve">
                                      <p:cBhvr>
                                        <p:cTn id="37" dur="500"/>
                                        <p:tgtEl>
                                          <p:spTgt spid="563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56337"/>
                                        </p:tgtEl>
                                        <p:attrNameLst>
                                          <p:attrName>style.visibility</p:attrName>
                                        </p:attrNameLst>
                                      </p:cBhvr>
                                      <p:to>
                                        <p:strVal val="visible"/>
                                      </p:to>
                                    </p:set>
                                    <p:animEffect transition="in" filter="dissolve">
                                      <p:cBhvr>
                                        <p:cTn id="42" dur="500"/>
                                        <p:tgtEl>
                                          <p:spTgt spid="563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56338"/>
                                        </p:tgtEl>
                                        <p:attrNameLst>
                                          <p:attrName>style.visibility</p:attrName>
                                        </p:attrNameLst>
                                      </p:cBhvr>
                                      <p:to>
                                        <p:strVal val="visible"/>
                                      </p:to>
                                    </p:set>
                                    <p:animEffect transition="in" filter="dissolve">
                                      <p:cBhvr>
                                        <p:cTn id="47" dur="500"/>
                                        <p:tgtEl>
                                          <p:spTgt spid="5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build="p" autoUpdateAnimBg="0"/>
      <p:bldP spid="56336"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44" name="Group 12">
            <a:extLst>
              <a:ext uri="{FF2B5EF4-FFF2-40B4-BE49-F238E27FC236}">
                <a16:creationId xmlns:a16="http://schemas.microsoft.com/office/drawing/2014/main" id="{0BDA5DF8-EEEB-7500-807A-A5C5BD068069}"/>
              </a:ext>
            </a:extLst>
          </p:cNvPr>
          <p:cNvGrpSpPr>
            <a:grpSpLocks/>
          </p:cNvGrpSpPr>
          <p:nvPr/>
        </p:nvGrpSpPr>
        <p:grpSpPr bwMode="auto">
          <a:xfrm>
            <a:off x="1828800" y="1752600"/>
            <a:ext cx="5029200" cy="2122488"/>
            <a:chOff x="1344" y="1536"/>
            <a:chExt cx="3168" cy="1337"/>
          </a:xfrm>
        </p:grpSpPr>
        <p:pic>
          <p:nvPicPr>
            <p:cNvPr id="44034" name="Picture 2">
              <a:extLst>
                <a:ext uri="{FF2B5EF4-FFF2-40B4-BE49-F238E27FC236}">
                  <a16:creationId xmlns:a16="http://schemas.microsoft.com/office/drawing/2014/main" id="{E015EDCA-1236-C7FE-D21B-A80A62C15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536"/>
              <a:ext cx="3168" cy="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Text Box 3">
              <a:extLst>
                <a:ext uri="{FF2B5EF4-FFF2-40B4-BE49-F238E27FC236}">
                  <a16:creationId xmlns:a16="http://schemas.microsoft.com/office/drawing/2014/main" id="{1B0642DC-D708-55DE-D52A-CFC8DC6F2EC1}"/>
                </a:ext>
              </a:extLst>
            </p:cNvPr>
            <p:cNvSpPr txBox="1">
              <a:spLocks noChangeArrowheads="1"/>
            </p:cNvSpPr>
            <p:nvPr/>
          </p:nvSpPr>
          <p:spPr bwMode="auto">
            <a:xfrm>
              <a:off x="1872"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4036" name="Text Box 4">
              <a:extLst>
                <a:ext uri="{FF2B5EF4-FFF2-40B4-BE49-F238E27FC236}">
                  <a16:creationId xmlns:a16="http://schemas.microsoft.com/office/drawing/2014/main" id="{3C3B2683-FA20-062C-6D1D-7E2000194ECB}"/>
                </a:ext>
              </a:extLst>
            </p:cNvPr>
            <p:cNvSpPr txBox="1">
              <a:spLocks noChangeArrowheads="1"/>
            </p:cNvSpPr>
            <p:nvPr/>
          </p:nvSpPr>
          <p:spPr bwMode="auto">
            <a:xfrm>
              <a:off x="2256"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4037" name="Text Box 5">
              <a:extLst>
                <a:ext uri="{FF2B5EF4-FFF2-40B4-BE49-F238E27FC236}">
                  <a16:creationId xmlns:a16="http://schemas.microsoft.com/office/drawing/2014/main" id="{791C38FD-D949-74D1-9270-8E8612B7EE1E}"/>
                </a:ext>
              </a:extLst>
            </p:cNvPr>
            <p:cNvSpPr txBox="1">
              <a:spLocks noChangeArrowheads="1"/>
            </p:cNvSpPr>
            <p:nvPr/>
          </p:nvSpPr>
          <p:spPr bwMode="auto">
            <a:xfrm>
              <a:off x="1872" y="2496"/>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4038" name="Text Box 6">
              <a:extLst>
                <a:ext uri="{FF2B5EF4-FFF2-40B4-BE49-F238E27FC236}">
                  <a16:creationId xmlns:a16="http://schemas.microsoft.com/office/drawing/2014/main" id="{56F42775-5E89-FB39-CEB3-27350C55FEB5}"/>
                </a:ext>
              </a:extLst>
            </p:cNvPr>
            <p:cNvSpPr txBox="1">
              <a:spLocks noChangeArrowheads="1"/>
            </p:cNvSpPr>
            <p:nvPr/>
          </p:nvSpPr>
          <p:spPr bwMode="auto">
            <a:xfrm>
              <a:off x="3216"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4039" name="Text Box 7">
              <a:extLst>
                <a:ext uri="{FF2B5EF4-FFF2-40B4-BE49-F238E27FC236}">
                  <a16:creationId xmlns:a16="http://schemas.microsoft.com/office/drawing/2014/main" id="{030DBF79-52F5-F370-E7E4-9E7FB421828B}"/>
                </a:ext>
              </a:extLst>
            </p:cNvPr>
            <p:cNvSpPr txBox="1">
              <a:spLocks noChangeArrowheads="1"/>
            </p:cNvSpPr>
            <p:nvPr/>
          </p:nvSpPr>
          <p:spPr bwMode="auto">
            <a:xfrm>
              <a:off x="3600"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4040" name="Text Box 8">
              <a:extLst>
                <a:ext uri="{FF2B5EF4-FFF2-40B4-BE49-F238E27FC236}">
                  <a16:creationId xmlns:a16="http://schemas.microsoft.com/office/drawing/2014/main" id="{0F98ADA2-7AA7-93BB-67D3-0183F099DDFF}"/>
                </a:ext>
              </a:extLst>
            </p:cNvPr>
            <p:cNvSpPr txBox="1">
              <a:spLocks noChangeArrowheads="1"/>
            </p:cNvSpPr>
            <p:nvPr/>
          </p:nvSpPr>
          <p:spPr bwMode="auto">
            <a:xfrm>
              <a:off x="3216" y="2496"/>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4041" name="Text Box 9">
              <a:extLst>
                <a:ext uri="{FF2B5EF4-FFF2-40B4-BE49-F238E27FC236}">
                  <a16:creationId xmlns:a16="http://schemas.microsoft.com/office/drawing/2014/main" id="{1D5EA0BE-9344-ACFD-41C2-83A332A4C63C}"/>
                </a:ext>
              </a:extLst>
            </p:cNvPr>
            <p:cNvSpPr txBox="1">
              <a:spLocks noChangeArrowheads="1"/>
            </p:cNvSpPr>
            <p:nvPr/>
          </p:nvSpPr>
          <p:spPr bwMode="auto">
            <a:xfrm>
              <a:off x="2160" y="2496"/>
              <a:ext cx="38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CH</a:t>
              </a:r>
              <a:r>
                <a:rPr lang="en-GB" altLang="en-US" sz="1800" baseline="-25000"/>
                <a:t>3</a:t>
              </a:r>
              <a:endParaRPr lang="en-GB" altLang="en-US"/>
            </a:p>
          </p:txBody>
        </p:sp>
        <p:sp>
          <p:nvSpPr>
            <p:cNvPr id="44042" name="Text Box 10">
              <a:extLst>
                <a:ext uri="{FF2B5EF4-FFF2-40B4-BE49-F238E27FC236}">
                  <a16:creationId xmlns:a16="http://schemas.microsoft.com/office/drawing/2014/main" id="{C04E590B-C6A3-13C3-A5BE-369ADDF8B619}"/>
                </a:ext>
              </a:extLst>
            </p:cNvPr>
            <p:cNvSpPr txBox="1">
              <a:spLocks noChangeArrowheads="1"/>
            </p:cNvSpPr>
            <p:nvPr/>
          </p:nvSpPr>
          <p:spPr bwMode="auto">
            <a:xfrm>
              <a:off x="3456" y="2544"/>
              <a:ext cx="38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CH</a:t>
              </a:r>
              <a:r>
                <a:rPr lang="en-GB" altLang="en-US" sz="1800" baseline="-25000"/>
                <a:t>3</a:t>
              </a:r>
              <a:endParaRPr lang="en-GB" altLang="en-US"/>
            </a:p>
          </p:txBody>
        </p:sp>
      </p:grpSp>
      <p:sp>
        <p:nvSpPr>
          <p:cNvPr id="44043" name="Text Box 11">
            <a:extLst>
              <a:ext uri="{FF2B5EF4-FFF2-40B4-BE49-F238E27FC236}">
                <a16:creationId xmlns:a16="http://schemas.microsoft.com/office/drawing/2014/main" id="{FAF28755-67D6-04EB-4474-D2A6493FEC04}"/>
              </a:ext>
            </a:extLst>
          </p:cNvPr>
          <p:cNvSpPr txBox="1">
            <a:spLocks noChangeArrowheads="1"/>
          </p:cNvSpPr>
          <p:nvPr/>
        </p:nvSpPr>
        <p:spPr bwMode="auto">
          <a:xfrm>
            <a:off x="1371600" y="533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E.g. The polymerisation of Propene C</a:t>
            </a:r>
            <a:r>
              <a:rPr lang="en-GB" altLang="en-US" baseline="-25000"/>
              <a:t>3</a:t>
            </a:r>
            <a:r>
              <a:rPr lang="en-GB" altLang="en-US"/>
              <a:t>H</a:t>
            </a:r>
            <a:r>
              <a:rPr lang="en-GB" altLang="en-US" baseline="-25000"/>
              <a:t>6</a:t>
            </a:r>
            <a:r>
              <a:rPr lang="en-GB" altLang="en-US"/>
              <a:t> : </a:t>
            </a:r>
          </a:p>
        </p:txBody>
      </p:sp>
      <p:sp>
        <p:nvSpPr>
          <p:cNvPr id="44045" name="Text Box 13">
            <a:extLst>
              <a:ext uri="{FF2B5EF4-FFF2-40B4-BE49-F238E27FC236}">
                <a16:creationId xmlns:a16="http://schemas.microsoft.com/office/drawing/2014/main" id="{91E102B8-9F68-E8C0-7350-21DB972889A6}"/>
              </a:ext>
            </a:extLst>
          </p:cNvPr>
          <p:cNvSpPr txBox="1">
            <a:spLocks noChangeArrowheads="1"/>
          </p:cNvSpPr>
          <p:nvPr/>
        </p:nvSpPr>
        <p:spPr bwMode="auto">
          <a:xfrm>
            <a:off x="1295400" y="4267200"/>
            <a:ext cx="2286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Monomer</a:t>
            </a:r>
          </a:p>
          <a:p>
            <a:pPr>
              <a:spcBef>
                <a:spcPct val="50000"/>
              </a:spcBef>
            </a:pPr>
            <a:r>
              <a:rPr lang="en-GB" altLang="en-US"/>
              <a:t>Propene</a:t>
            </a:r>
          </a:p>
          <a:p>
            <a:pPr>
              <a:spcBef>
                <a:spcPct val="50000"/>
              </a:spcBef>
            </a:pPr>
            <a:r>
              <a:rPr lang="en-GB" altLang="en-US"/>
              <a:t>Unsaturated hydrocarbon</a:t>
            </a:r>
          </a:p>
        </p:txBody>
      </p:sp>
      <p:sp>
        <p:nvSpPr>
          <p:cNvPr id="44046" name="Text Box 14">
            <a:extLst>
              <a:ext uri="{FF2B5EF4-FFF2-40B4-BE49-F238E27FC236}">
                <a16:creationId xmlns:a16="http://schemas.microsoft.com/office/drawing/2014/main" id="{FE738D19-DDFA-6FA1-077F-B2876C3E6823}"/>
              </a:ext>
            </a:extLst>
          </p:cNvPr>
          <p:cNvSpPr txBox="1">
            <a:spLocks noChangeArrowheads="1"/>
          </p:cNvSpPr>
          <p:nvPr/>
        </p:nvSpPr>
        <p:spPr bwMode="auto">
          <a:xfrm>
            <a:off x="4724400" y="4343400"/>
            <a:ext cx="2286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Polymer</a:t>
            </a:r>
          </a:p>
          <a:p>
            <a:pPr>
              <a:spcBef>
                <a:spcPct val="50000"/>
              </a:spcBef>
            </a:pPr>
            <a:r>
              <a:rPr lang="en-GB" altLang="en-US"/>
              <a:t>Poly(propene)</a:t>
            </a:r>
          </a:p>
          <a:p>
            <a:pPr>
              <a:spcBef>
                <a:spcPct val="50000"/>
              </a:spcBef>
            </a:pPr>
            <a:r>
              <a:rPr lang="en-GB" altLang="en-US"/>
              <a:t>Good for ropes etc..</a:t>
            </a:r>
          </a:p>
        </p:txBody>
      </p:sp>
      <p:sp>
        <p:nvSpPr>
          <p:cNvPr id="44047" name="Line 15">
            <a:extLst>
              <a:ext uri="{FF2B5EF4-FFF2-40B4-BE49-F238E27FC236}">
                <a16:creationId xmlns:a16="http://schemas.microsoft.com/office/drawing/2014/main" id="{22BE23CA-0E8D-4BEB-E6A4-3746C136821D}"/>
              </a:ext>
            </a:extLst>
          </p:cNvPr>
          <p:cNvSpPr>
            <a:spLocks noChangeShapeType="1"/>
          </p:cNvSpPr>
          <p:nvPr/>
        </p:nvSpPr>
        <p:spPr bwMode="auto">
          <a:xfrm flipV="1">
            <a:off x="2743200" y="3581400"/>
            <a:ext cx="381000" cy="1447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8" name="Line 16">
            <a:extLst>
              <a:ext uri="{FF2B5EF4-FFF2-40B4-BE49-F238E27FC236}">
                <a16:creationId xmlns:a16="http://schemas.microsoft.com/office/drawing/2014/main" id="{B1A1EBFD-A425-B21F-1623-1549F4FBD6AD}"/>
              </a:ext>
            </a:extLst>
          </p:cNvPr>
          <p:cNvSpPr>
            <a:spLocks noChangeShapeType="1"/>
          </p:cNvSpPr>
          <p:nvPr/>
        </p:nvSpPr>
        <p:spPr bwMode="auto">
          <a:xfrm flipH="1" flipV="1">
            <a:off x="5867400" y="3429000"/>
            <a:ext cx="533400" cy="1447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4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404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404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404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40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404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4046">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44046">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44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5" grpId="0" build="p" autoUpdateAnimBg="0"/>
      <p:bldP spid="4404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9" name="Group 13">
            <a:extLst>
              <a:ext uri="{FF2B5EF4-FFF2-40B4-BE49-F238E27FC236}">
                <a16:creationId xmlns:a16="http://schemas.microsoft.com/office/drawing/2014/main" id="{025D8470-DCA4-6017-879A-126F88B820BB}"/>
              </a:ext>
            </a:extLst>
          </p:cNvPr>
          <p:cNvGrpSpPr>
            <a:grpSpLocks/>
          </p:cNvGrpSpPr>
          <p:nvPr/>
        </p:nvGrpSpPr>
        <p:grpSpPr bwMode="auto">
          <a:xfrm>
            <a:off x="1752600" y="1143000"/>
            <a:ext cx="5029200" cy="2122488"/>
            <a:chOff x="1152" y="1104"/>
            <a:chExt cx="3168" cy="1337"/>
          </a:xfrm>
        </p:grpSpPr>
        <p:pic>
          <p:nvPicPr>
            <p:cNvPr id="45059" name="Picture 3">
              <a:extLst>
                <a:ext uri="{FF2B5EF4-FFF2-40B4-BE49-F238E27FC236}">
                  <a16:creationId xmlns:a16="http://schemas.microsoft.com/office/drawing/2014/main" id="{FAF4690E-0E8C-EDCF-D444-A1CBDDE3D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104"/>
              <a:ext cx="3168" cy="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a:extLst>
                <a:ext uri="{FF2B5EF4-FFF2-40B4-BE49-F238E27FC236}">
                  <a16:creationId xmlns:a16="http://schemas.microsoft.com/office/drawing/2014/main" id="{C4C295FE-248E-4620-F686-D8C2DD5C6832}"/>
                </a:ext>
              </a:extLst>
            </p:cNvPr>
            <p:cNvSpPr txBox="1">
              <a:spLocks noChangeArrowheads="1"/>
            </p:cNvSpPr>
            <p:nvPr/>
          </p:nvSpPr>
          <p:spPr bwMode="auto">
            <a:xfrm>
              <a:off x="1680" y="1248"/>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5061" name="Text Box 5">
              <a:extLst>
                <a:ext uri="{FF2B5EF4-FFF2-40B4-BE49-F238E27FC236}">
                  <a16:creationId xmlns:a16="http://schemas.microsoft.com/office/drawing/2014/main" id="{A65D350B-0BE4-7760-B424-01856FA8BD33}"/>
                </a:ext>
              </a:extLst>
            </p:cNvPr>
            <p:cNvSpPr txBox="1">
              <a:spLocks noChangeArrowheads="1"/>
            </p:cNvSpPr>
            <p:nvPr/>
          </p:nvSpPr>
          <p:spPr bwMode="auto">
            <a:xfrm>
              <a:off x="2064" y="1248"/>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5062" name="Text Box 6">
              <a:extLst>
                <a:ext uri="{FF2B5EF4-FFF2-40B4-BE49-F238E27FC236}">
                  <a16:creationId xmlns:a16="http://schemas.microsoft.com/office/drawing/2014/main" id="{0DA8DCD6-1B8D-F3CA-A9F4-5AD4DD670800}"/>
                </a:ext>
              </a:extLst>
            </p:cNvPr>
            <p:cNvSpPr txBox="1">
              <a:spLocks noChangeArrowheads="1"/>
            </p:cNvSpPr>
            <p:nvPr/>
          </p:nvSpPr>
          <p:spPr bwMode="auto">
            <a:xfrm>
              <a:off x="1680" y="2064"/>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5063" name="Text Box 7">
              <a:extLst>
                <a:ext uri="{FF2B5EF4-FFF2-40B4-BE49-F238E27FC236}">
                  <a16:creationId xmlns:a16="http://schemas.microsoft.com/office/drawing/2014/main" id="{357C5EC9-E82B-53B5-B75F-4638151EC238}"/>
                </a:ext>
              </a:extLst>
            </p:cNvPr>
            <p:cNvSpPr txBox="1">
              <a:spLocks noChangeArrowheads="1"/>
            </p:cNvSpPr>
            <p:nvPr/>
          </p:nvSpPr>
          <p:spPr bwMode="auto">
            <a:xfrm>
              <a:off x="3024" y="1248"/>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5064" name="Text Box 8">
              <a:extLst>
                <a:ext uri="{FF2B5EF4-FFF2-40B4-BE49-F238E27FC236}">
                  <a16:creationId xmlns:a16="http://schemas.microsoft.com/office/drawing/2014/main" id="{2B6E26F8-997B-8482-6D96-466AA9CDBDA3}"/>
                </a:ext>
              </a:extLst>
            </p:cNvPr>
            <p:cNvSpPr txBox="1">
              <a:spLocks noChangeArrowheads="1"/>
            </p:cNvSpPr>
            <p:nvPr/>
          </p:nvSpPr>
          <p:spPr bwMode="auto">
            <a:xfrm>
              <a:off x="3408" y="1248"/>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5065" name="Text Box 9">
              <a:extLst>
                <a:ext uri="{FF2B5EF4-FFF2-40B4-BE49-F238E27FC236}">
                  <a16:creationId xmlns:a16="http://schemas.microsoft.com/office/drawing/2014/main" id="{9917E114-13F2-D55C-14FB-62FC7FE4942B}"/>
                </a:ext>
              </a:extLst>
            </p:cNvPr>
            <p:cNvSpPr txBox="1">
              <a:spLocks noChangeArrowheads="1"/>
            </p:cNvSpPr>
            <p:nvPr/>
          </p:nvSpPr>
          <p:spPr bwMode="auto">
            <a:xfrm>
              <a:off x="3024" y="2064"/>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5066" name="Text Box 10">
              <a:extLst>
                <a:ext uri="{FF2B5EF4-FFF2-40B4-BE49-F238E27FC236}">
                  <a16:creationId xmlns:a16="http://schemas.microsoft.com/office/drawing/2014/main" id="{FB5A006B-0558-B133-B137-EADD8C68E90F}"/>
                </a:ext>
              </a:extLst>
            </p:cNvPr>
            <p:cNvSpPr txBox="1">
              <a:spLocks noChangeArrowheads="1"/>
            </p:cNvSpPr>
            <p:nvPr/>
          </p:nvSpPr>
          <p:spPr bwMode="auto">
            <a:xfrm>
              <a:off x="1872" y="2064"/>
              <a:ext cx="43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C</a:t>
              </a:r>
              <a:r>
                <a:rPr lang="en-GB" altLang="en-US" sz="1800" baseline="-25000"/>
                <a:t>6</a:t>
              </a:r>
              <a:r>
                <a:rPr lang="en-GB" altLang="en-US" sz="1800"/>
                <a:t>H</a:t>
              </a:r>
              <a:r>
                <a:rPr lang="en-GB" altLang="en-US" sz="1800" baseline="-25000"/>
                <a:t>5</a:t>
              </a:r>
              <a:endParaRPr lang="en-GB" altLang="en-US"/>
            </a:p>
          </p:txBody>
        </p:sp>
        <p:sp>
          <p:nvSpPr>
            <p:cNvPr id="45067" name="Text Box 11">
              <a:extLst>
                <a:ext uri="{FF2B5EF4-FFF2-40B4-BE49-F238E27FC236}">
                  <a16:creationId xmlns:a16="http://schemas.microsoft.com/office/drawing/2014/main" id="{8D926DB1-811D-5E97-17A4-05D95ABA76A1}"/>
                </a:ext>
              </a:extLst>
            </p:cNvPr>
            <p:cNvSpPr txBox="1">
              <a:spLocks noChangeArrowheads="1"/>
            </p:cNvSpPr>
            <p:nvPr/>
          </p:nvSpPr>
          <p:spPr bwMode="auto">
            <a:xfrm>
              <a:off x="3216" y="2112"/>
              <a:ext cx="43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C</a:t>
              </a:r>
              <a:r>
                <a:rPr lang="en-GB" altLang="en-US" sz="1800" baseline="-25000"/>
                <a:t>6</a:t>
              </a:r>
              <a:r>
                <a:rPr lang="en-GB" altLang="en-US" sz="1800"/>
                <a:t>H</a:t>
              </a:r>
              <a:r>
                <a:rPr lang="en-GB" altLang="en-US" sz="1800" baseline="-25000"/>
                <a:t>5</a:t>
              </a:r>
              <a:endParaRPr lang="en-GB" altLang="en-US"/>
            </a:p>
          </p:txBody>
        </p:sp>
      </p:grpSp>
      <p:sp>
        <p:nvSpPr>
          <p:cNvPr id="45068" name="Text Box 12">
            <a:extLst>
              <a:ext uri="{FF2B5EF4-FFF2-40B4-BE49-F238E27FC236}">
                <a16:creationId xmlns:a16="http://schemas.microsoft.com/office/drawing/2014/main" id="{0B4CBA08-0E1B-7688-B84B-48451364F78C}"/>
              </a:ext>
            </a:extLst>
          </p:cNvPr>
          <p:cNvSpPr txBox="1">
            <a:spLocks noChangeArrowheads="1"/>
          </p:cNvSpPr>
          <p:nvPr/>
        </p:nvSpPr>
        <p:spPr bwMode="auto">
          <a:xfrm>
            <a:off x="1371600" y="533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E.g. The polymerisation of Styrene : </a:t>
            </a:r>
          </a:p>
        </p:txBody>
      </p:sp>
      <p:sp>
        <p:nvSpPr>
          <p:cNvPr id="45070" name="Text Box 14">
            <a:extLst>
              <a:ext uri="{FF2B5EF4-FFF2-40B4-BE49-F238E27FC236}">
                <a16:creationId xmlns:a16="http://schemas.microsoft.com/office/drawing/2014/main" id="{5FA9F4B8-B5CE-3E4E-B332-49FAE9F91C35}"/>
              </a:ext>
            </a:extLst>
          </p:cNvPr>
          <p:cNvSpPr txBox="1">
            <a:spLocks noChangeArrowheads="1"/>
          </p:cNvSpPr>
          <p:nvPr/>
        </p:nvSpPr>
        <p:spPr bwMode="auto">
          <a:xfrm>
            <a:off x="1219200" y="37338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Styrene Monomer</a:t>
            </a:r>
          </a:p>
        </p:txBody>
      </p:sp>
      <p:sp>
        <p:nvSpPr>
          <p:cNvPr id="45071" name="Text Box 15">
            <a:extLst>
              <a:ext uri="{FF2B5EF4-FFF2-40B4-BE49-F238E27FC236}">
                <a16:creationId xmlns:a16="http://schemas.microsoft.com/office/drawing/2014/main" id="{D61B27B1-1DBD-A6F1-8C3E-1B8B75599E0C}"/>
              </a:ext>
            </a:extLst>
          </p:cNvPr>
          <p:cNvSpPr txBox="1">
            <a:spLocks noChangeArrowheads="1"/>
          </p:cNvSpPr>
          <p:nvPr/>
        </p:nvSpPr>
        <p:spPr bwMode="auto">
          <a:xfrm>
            <a:off x="4800600" y="3657600"/>
            <a:ext cx="2286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Poly(styrene)</a:t>
            </a:r>
          </a:p>
          <a:p>
            <a:pPr>
              <a:spcBef>
                <a:spcPct val="50000"/>
              </a:spcBef>
            </a:pPr>
            <a:r>
              <a:rPr lang="en-GB" altLang="en-US"/>
              <a:t>Polymer</a:t>
            </a:r>
          </a:p>
          <a:p>
            <a:pPr>
              <a:spcBef>
                <a:spcPct val="50000"/>
              </a:spcBef>
            </a:pPr>
            <a:r>
              <a:rPr lang="en-GB" altLang="en-US"/>
              <a:t>Packaging, foam cups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07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07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507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50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0" grpId="0" build="p" autoUpdateAnimBg="0"/>
      <p:bldP spid="4507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a:extLst>
              <a:ext uri="{FF2B5EF4-FFF2-40B4-BE49-F238E27FC236}">
                <a16:creationId xmlns:a16="http://schemas.microsoft.com/office/drawing/2014/main" id="{855D0474-531C-0F0E-2B03-3C8C514244F7}"/>
              </a:ext>
            </a:extLst>
          </p:cNvPr>
          <p:cNvGrpSpPr>
            <a:grpSpLocks/>
          </p:cNvGrpSpPr>
          <p:nvPr/>
        </p:nvGrpSpPr>
        <p:grpSpPr bwMode="auto">
          <a:xfrm>
            <a:off x="1828800" y="1752600"/>
            <a:ext cx="5029200" cy="2122488"/>
            <a:chOff x="1344" y="1536"/>
            <a:chExt cx="3168" cy="1337"/>
          </a:xfrm>
        </p:grpSpPr>
        <p:pic>
          <p:nvPicPr>
            <p:cNvPr id="46083" name="Picture 3">
              <a:extLst>
                <a:ext uri="{FF2B5EF4-FFF2-40B4-BE49-F238E27FC236}">
                  <a16:creationId xmlns:a16="http://schemas.microsoft.com/office/drawing/2014/main" id="{2A003F46-8E3B-BEA1-F395-358E14F24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536"/>
              <a:ext cx="3168" cy="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Text Box 4">
              <a:extLst>
                <a:ext uri="{FF2B5EF4-FFF2-40B4-BE49-F238E27FC236}">
                  <a16:creationId xmlns:a16="http://schemas.microsoft.com/office/drawing/2014/main" id="{E4D614DC-18DE-4FFA-2F8D-D4F91C688E49}"/>
                </a:ext>
              </a:extLst>
            </p:cNvPr>
            <p:cNvSpPr txBox="1">
              <a:spLocks noChangeArrowheads="1"/>
            </p:cNvSpPr>
            <p:nvPr/>
          </p:nvSpPr>
          <p:spPr bwMode="auto">
            <a:xfrm>
              <a:off x="1872"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6085" name="Text Box 5">
              <a:extLst>
                <a:ext uri="{FF2B5EF4-FFF2-40B4-BE49-F238E27FC236}">
                  <a16:creationId xmlns:a16="http://schemas.microsoft.com/office/drawing/2014/main" id="{2350AA06-A231-CAF9-EBCF-31AFECF7D971}"/>
                </a:ext>
              </a:extLst>
            </p:cNvPr>
            <p:cNvSpPr txBox="1">
              <a:spLocks noChangeArrowheads="1"/>
            </p:cNvSpPr>
            <p:nvPr/>
          </p:nvSpPr>
          <p:spPr bwMode="auto">
            <a:xfrm>
              <a:off x="2256"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6086" name="Text Box 6">
              <a:extLst>
                <a:ext uri="{FF2B5EF4-FFF2-40B4-BE49-F238E27FC236}">
                  <a16:creationId xmlns:a16="http://schemas.microsoft.com/office/drawing/2014/main" id="{8A2382F6-698C-360B-7950-1E7DE24D16A6}"/>
                </a:ext>
              </a:extLst>
            </p:cNvPr>
            <p:cNvSpPr txBox="1">
              <a:spLocks noChangeArrowheads="1"/>
            </p:cNvSpPr>
            <p:nvPr/>
          </p:nvSpPr>
          <p:spPr bwMode="auto">
            <a:xfrm>
              <a:off x="1872" y="2496"/>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6087" name="Text Box 7">
              <a:extLst>
                <a:ext uri="{FF2B5EF4-FFF2-40B4-BE49-F238E27FC236}">
                  <a16:creationId xmlns:a16="http://schemas.microsoft.com/office/drawing/2014/main" id="{F1CC6811-5AF3-258C-CD92-1AC3A9CAC352}"/>
                </a:ext>
              </a:extLst>
            </p:cNvPr>
            <p:cNvSpPr txBox="1">
              <a:spLocks noChangeArrowheads="1"/>
            </p:cNvSpPr>
            <p:nvPr/>
          </p:nvSpPr>
          <p:spPr bwMode="auto">
            <a:xfrm>
              <a:off x="3216"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6088" name="Text Box 8">
              <a:extLst>
                <a:ext uri="{FF2B5EF4-FFF2-40B4-BE49-F238E27FC236}">
                  <a16:creationId xmlns:a16="http://schemas.microsoft.com/office/drawing/2014/main" id="{BC574A51-266F-DFC0-8661-D262A56A586C}"/>
                </a:ext>
              </a:extLst>
            </p:cNvPr>
            <p:cNvSpPr txBox="1">
              <a:spLocks noChangeArrowheads="1"/>
            </p:cNvSpPr>
            <p:nvPr/>
          </p:nvSpPr>
          <p:spPr bwMode="auto">
            <a:xfrm>
              <a:off x="3600"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6089" name="Text Box 9">
              <a:extLst>
                <a:ext uri="{FF2B5EF4-FFF2-40B4-BE49-F238E27FC236}">
                  <a16:creationId xmlns:a16="http://schemas.microsoft.com/office/drawing/2014/main" id="{5FCDB0F7-7ED6-B955-AFB1-9FB55AF28A54}"/>
                </a:ext>
              </a:extLst>
            </p:cNvPr>
            <p:cNvSpPr txBox="1">
              <a:spLocks noChangeArrowheads="1"/>
            </p:cNvSpPr>
            <p:nvPr/>
          </p:nvSpPr>
          <p:spPr bwMode="auto">
            <a:xfrm>
              <a:off x="3216" y="2496"/>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H</a:t>
              </a:r>
              <a:endParaRPr lang="en-GB" altLang="en-US"/>
            </a:p>
          </p:txBody>
        </p:sp>
        <p:sp>
          <p:nvSpPr>
            <p:cNvPr id="46090" name="Text Box 10">
              <a:extLst>
                <a:ext uri="{FF2B5EF4-FFF2-40B4-BE49-F238E27FC236}">
                  <a16:creationId xmlns:a16="http://schemas.microsoft.com/office/drawing/2014/main" id="{D1BA7D7D-C297-BEDA-C4B6-EB3F6A98EEE9}"/>
                </a:ext>
              </a:extLst>
            </p:cNvPr>
            <p:cNvSpPr txBox="1">
              <a:spLocks noChangeArrowheads="1"/>
            </p:cNvSpPr>
            <p:nvPr/>
          </p:nvSpPr>
          <p:spPr bwMode="auto">
            <a:xfrm>
              <a:off x="2160" y="2496"/>
              <a:ext cx="38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Cl</a:t>
              </a:r>
              <a:endParaRPr lang="en-GB" altLang="en-US"/>
            </a:p>
          </p:txBody>
        </p:sp>
        <p:sp>
          <p:nvSpPr>
            <p:cNvPr id="46091" name="Text Box 11">
              <a:extLst>
                <a:ext uri="{FF2B5EF4-FFF2-40B4-BE49-F238E27FC236}">
                  <a16:creationId xmlns:a16="http://schemas.microsoft.com/office/drawing/2014/main" id="{9497E006-45EB-5243-2A25-5FC2F2B9D777}"/>
                </a:ext>
              </a:extLst>
            </p:cNvPr>
            <p:cNvSpPr txBox="1">
              <a:spLocks noChangeArrowheads="1"/>
            </p:cNvSpPr>
            <p:nvPr/>
          </p:nvSpPr>
          <p:spPr bwMode="auto">
            <a:xfrm>
              <a:off x="3456" y="2544"/>
              <a:ext cx="38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Cl</a:t>
              </a:r>
              <a:endParaRPr lang="en-GB" altLang="en-US"/>
            </a:p>
          </p:txBody>
        </p:sp>
      </p:grpSp>
      <p:sp>
        <p:nvSpPr>
          <p:cNvPr id="46092" name="Text Box 12">
            <a:extLst>
              <a:ext uri="{FF2B5EF4-FFF2-40B4-BE49-F238E27FC236}">
                <a16:creationId xmlns:a16="http://schemas.microsoft.com/office/drawing/2014/main" id="{22C76FFD-632E-5CEA-C12B-D147D4935925}"/>
              </a:ext>
            </a:extLst>
          </p:cNvPr>
          <p:cNvSpPr txBox="1">
            <a:spLocks noChangeArrowheads="1"/>
          </p:cNvSpPr>
          <p:nvPr/>
        </p:nvSpPr>
        <p:spPr bwMode="auto">
          <a:xfrm>
            <a:off x="1371600" y="533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E.g. The polymerisation of Vinyl Chloride : </a:t>
            </a:r>
          </a:p>
        </p:txBody>
      </p:sp>
      <p:sp>
        <p:nvSpPr>
          <p:cNvPr id="46093" name="Text Box 13">
            <a:extLst>
              <a:ext uri="{FF2B5EF4-FFF2-40B4-BE49-F238E27FC236}">
                <a16:creationId xmlns:a16="http://schemas.microsoft.com/office/drawing/2014/main" id="{79E7F8A3-A16A-169F-A252-DBA20419194E}"/>
              </a:ext>
            </a:extLst>
          </p:cNvPr>
          <p:cNvSpPr txBox="1">
            <a:spLocks noChangeArrowheads="1"/>
          </p:cNvSpPr>
          <p:nvPr/>
        </p:nvSpPr>
        <p:spPr bwMode="auto">
          <a:xfrm>
            <a:off x="1219200" y="4191000"/>
            <a:ext cx="1752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Vinyl Chloride</a:t>
            </a:r>
          </a:p>
          <a:p>
            <a:pPr>
              <a:spcBef>
                <a:spcPct val="50000"/>
              </a:spcBef>
            </a:pPr>
            <a:r>
              <a:rPr lang="en-GB" altLang="en-US"/>
              <a:t>Monomer</a:t>
            </a:r>
          </a:p>
        </p:txBody>
      </p:sp>
      <p:sp>
        <p:nvSpPr>
          <p:cNvPr id="46094" name="Text Box 14">
            <a:extLst>
              <a:ext uri="{FF2B5EF4-FFF2-40B4-BE49-F238E27FC236}">
                <a16:creationId xmlns:a16="http://schemas.microsoft.com/office/drawing/2014/main" id="{081EF961-76A6-902F-53CC-257762C34CCF}"/>
              </a:ext>
            </a:extLst>
          </p:cNvPr>
          <p:cNvSpPr txBox="1">
            <a:spLocks noChangeArrowheads="1"/>
          </p:cNvSpPr>
          <p:nvPr/>
        </p:nvSpPr>
        <p:spPr bwMode="auto">
          <a:xfrm>
            <a:off x="4343400" y="4343400"/>
            <a:ext cx="3810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Poly(vinylchloride) PVC</a:t>
            </a:r>
          </a:p>
          <a:p>
            <a:pPr>
              <a:spcBef>
                <a:spcPct val="50000"/>
              </a:spcBef>
            </a:pPr>
            <a:r>
              <a:rPr lang="en-GB" altLang="en-US"/>
              <a:t>Polymer</a:t>
            </a:r>
          </a:p>
          <a:p>
            <a:pPr>
              <a:spcBef>
                <a:spcPct val="50000"/>
              </a:spcBef>
            </a:pPr>
            <a:r>
              <a:rPr lang="en-GB" altLang="en-US"/>
              <a:t>Window frames, waterproof clothing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0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609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609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609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6094">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60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build="p" autoUpdateAnimBg="0"/>
      <p:bldP spid="4609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D07B282E-0074-9E09-1A43-B327AF83FA44}"/>
              </a:ext>
            </a:extLst>
          </p:cNvPr>
          <p:cNvSpPr txBox="1">
            <a:spLocks noChangeArrowheads="1"/>
          </p:cNvSpPr>
          <p:nvPr/>
        </p:nvSpPr>
        <p:spPr bwMode="auto">
          <a:xfrm>
            <a:off x="1371600" y="533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E.g. The polymerisation of Tetrafluroethene : </a:t>
            </a:r>
          </a:p>
        </p:txBody>
      </p:sp>
      <p:grpSp>
        <p:nvGrpSpPr>
          <p:cNvPr id="47107" name="Group 3">
            <a:extLst>
              <a:ext uri="{FF2B5EF4-FFF2-40B4-BE49-F238E27FC236}">
                <a16:creationId xmlns:a16="http://schemas.microsoft.com/office/drawing/2014/main" id="{7BA5B46A-C9B1-C38C-3F90-F4F7F49CF830}"/>
              </a:ext>
            </a:extLst>
          </p:cNvPr>
          <p:cNvGrpSpPr>
            <a:grpSpLocks/>
          </p:cNvGrpSpPr>
          <p:nvPr/>
        </p:nvGrpSpPr>
        <p:grpSpPr bwMode="auto">
          <a:xfrm>
            <a:off x="1828800" y="1752600"/>
            <a:ext cx="5029200" cy="2122488"/>
            <a:chOff x="1344" y="1536"/>
            <a:chExt cx="3168" cy="1337"/>
          </a:xfrm>
        </p:grpSpPr>
        <p:pic>
          <p:nvPicPr>
            <p:cNvPr id="47108" name="Picture 4">
              <a:extLst>
                <a:ext uri="{FF2B5EF4-FFF2-40B4-BE49-F238E27FC236}">
                  <a16:creationId xmlns:a16="http://schemas.microsoft.com/office/drawing/2014/main" id="{CB510592-953B-CA3A-235A-23F660A72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536"/>
              <a:ext cx="3168" cy="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Text Box 5">
              <a:extLst>
                <a:ext uri="{FF2B5EF4-FFF2-40B4-BE49-F238E27FC236}">
                  <a16:creationId xmlns:a16="http://schemas.microsoft.com/office/drawing/2014/main" id="{78DC5C62-DF5B-957A-4263-F10CFDC637CA}"/>
                </a:ext>
              </a:extLst>
            </p:cNvPr>
            <p:cNvSpPr txBox="1">
              <a:spLocks noChangeArrowheads="1"/>
            </p:cNvSpPr>
            <p:nvPr/>
          </p:nvSpPr>
          <p:spPr bwMode="auto">
            <a:xfrm>
              <a:off x="1872"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F</a:t>
              </a:r>
              <a:endParaRPr lang="en-GB" altLang="en-US"/>
            </a:p>
          </p:txBody>
        </p:sp>
        <p:sp>
          <p:nvSpPr>
            <p:cNvPr id="47110" name="Text Box 6">
              <a:extLst>
                <a:ext uri="{FF2B5EF4-FFF2-40B4-BE49-F238E27FC236}">
                  <a16:creationId xmlns:a16="http://schemas.microsoft.com/office/drawing/2014/main" id="{B35C884B-3539-4C41-EA6D-A0C6FE7C2A45}"/>
                </a:ext>
              </a:extLst>
            </p:cNvPr>
            <p:cNvSpPr txBox="1">
              <a:spLocks noChangeArrowheads="1"/>
            </p:cNvSpPr>
            <p:nvPr/>
          </p:nvSpPr>
          <p:spPr bwMode="auto">
            <a:xfrm>
              <a:off x="2256"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F</a:t>
              </a:r>
              <a:endParaRPr lang="en-GB" altLang="en-US"/>
            </a:p>
          </p:txBody>
        </p:sp>
        <p:sp>
          <p:nvSpPr>
            <p:cNvPr id="47111" name="Text Box 7">
              <a:extLst>
                <a:ext uri="{FF2B5EF4-FFF2-40B4-BE49-F238E27FC236}">
                  <a16:creationId xmlns:a16="http://schemas.microsoft.com/office/drawing/2014/main" id="{2E7CF43F-D95F-C90E-B039-6AC6385B19AE}"/>
                </a:ext>
              </a:extLst>
            </p:cNvPr>
            <p:cNvSpPr txBox="1">
              <a:spLocks noChangeArrowheads="1"/>
            </p:cNvSpPr>
            <p:nvPr/>
          </p:nvSpPr>
          <p:spPr bwMode="auto">
            <a:xfrm>
              <a:off x="1872" y="2496"/>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F</a:t>
              </a:r>
              <a:endParaRPr lang="en-GB" altLang="en-US"/>
            </a:p>
          </p:txBody>
        </p:sp>
        <p:sp>
          <p:nvSpPr>
            <p:cNvPr id="47112" name="Text Box 8">
              <a:extLst>
                <a:ext uri="{FF2B5EF4-FFF2-40B4-BE49-F238E27FC236}">
                  <a16:creationId xmlns:a16="http://schemas.microsoft.com/office/drawing/2014/main" id="{D3410C3A-CC19-10DA-E113-BB6D4DC7E3BC}"/>
                </a:ext>
              </a:extLst>
            </p:cNvPr>
            <p:cNvSpPr txBox="1">
              <a:spLocks noChangeArrowheads="1"/>
            </p:cNvSpPr>
            <p:nvPr/>
          </p:nvSpPr>
          <p:spPr bwMode="auto">
            <a:xfrm>
              <a:off x="3216"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F</a:t>
              </a:r>
              <a:endParaRPr lang="en-GB" altLang="en-US"/>
            </a:p>
          </p:txBody>
        </p:sp>
        <p:sp>
          <p:nvSpPr>
            <p:cNvPr id="47113" name="Text Box 9">
              <a:extLst>
                <a:ext uri="{FF2B5EF4-FFF2-40B4-BE49-F238E27FC236}">
                  <a16:creationId xmlns:a16="http://schemas.microsoft.com/office/drawing/2014/main" id="{A97B068B-AC6A-7B28-E173-A2D303C22588}"/>
                </a:ext>
              </a:extLst>
            </p:cNvPr>
            <p:cNvSpPr txBox="1">
              <a:spLocks noChangeArrowheads="1"/>
            </p:cNvSpPr>
            <p:nvPr/>
          </p:nvSpPr>
          <p:spPr bwMode="auto">
            <a:xfrm>
              <a:off x="3600" y="1680"/>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F</a:t>
              </a:r>
              <a:endParaRPr lang="en-GB" altLang="en-US"/>
            </a:p>
          </p:txBody>
        </p:sp>
        <p:sp>
          <p:nvSpPr>
            <p:cNvPr id="47114" name="Text Box 10">
              <a:extLst>
                <a:ext uri="{FF2B5EF4-FFF2-40B4-BE49-F238E27FC236}">
                  <a16:creationId xmlns:a16="http://schemas.microsoft.com/office/drawing/2014/main" id="{C9E35289-A23A-8BFF-CC57-2328A153681F}"/>
                </a:ext>
              </a:extLst>
            </p:cNvPr>
            <p:cNvSpPr txBox="1">
              <a:spLocks noChangeArrowheads="1"/>
            </p:cNvSpPr>
            <p:nvPr/>
          </p:nvSpPr>
          <p:spPr bwMode="auto">
            <a:xfrm>
              <a:off x="3216" y="2496"/>
              <a:ext cx="1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F</a:t>
              </a:r>
              <a:endParaRPr lang="en-GB" altLang="en-US"/>
            </a:p>
          </p:txBody>
        </p:sp>
        <p:sp>
          <p:nvSpPr>
            <p:cNvPr id="47115" name="Text Box 11">
              <a:extLst>
                <a:ext uri="{FF2B5EF4-FFF2-40B4-BE49-F238E27FC236}">
                  <a16:creationId xmlns:a16="http://schemas.microsoft.com/office/drawing/2014/main" id="{34E15CF9-C6A6-49CA-1BAE-DC70B5934320}"/>
                </a:ext>
              </a:extLst>
            </p:cNvPr>
            <p:cNvSpPr txBox="1">
              <a:spLocks noChangeArrowheads="1"/>
            </p:cNvSpPr>
            <p:nvPr/>
          </p:nvSpPr>
          <p:spPr bwMode="auto">
            <a:xfrm>
              <a:off x="2160" y="2496"/>
              <a:ext cx="38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  F</a:t>
              </a:r>
              <a:endParaRPr lang="en-GB" altLang="en-US"/>
            </a:p>
          </p:txBody>
        </p:sp>
        <p:sp>
          <p:nvSpPr>
            <p:cNvPr id="47116" name="Text Box 12">
              <a:extLst>
                <a:ext uri="{FF2B5EF4-FFF2-40B4-BE49-F238E27FC236}">
                  <a16:creationId xmlns:a16="http://schemas.microsoft.com/office/drawing/2014/main" id="{78325A05-732F-1B8D-7926-CF0DBCC944E8}"/>
                </a:ext>
              </a:extLst>
            </p:cNvPr>
            <p:cNvSpPr txBox="1">
              <a:spLocks noChangeArrowheads="1"/>
            </p:cNvSpPr>
            <p:nvPr/>
          </p:nvSpPr>
          <p:spPr bwMode="auto">
            <a:xfrm>
              <a:off x="3456" y="2544"/>
              <a:ext cx="38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   F</a:t>
              </a:r>
              <a:endParaRPr lang="en-GB" altLang="en-US"/>
            </a:p>
          </p:txBody>
        </p:sp>
      </p:grpSp>
      <p:sp>
        <p:nvSpPr>
          <p:cNvPr id="47117" name="Text Box 13">
            <a:extLst>
              <a:ext uri="{FF2B5EF4-FFF2-40B4-BE49-F238E27FC236}">
                <a16:creationId xmlns:a16="http://schemas.microsoft.com/office/drawing/2014/main" id="{1C8E171E-C087-3D73-61E6-C3ED0745A67D}"/>
              </a:ext>
            </a:extLst>
          </p:cNvPr>
          <p:cNvSpPr txBox="1">
            <a:spLocks noChangeArrowheads="1"/>
          </p:cNvSpPr>
          <p:nvPr/>
        </p:nvSpPr>
        <p:spPr bwMode="auto">
          <a:xfrm>
            <a:off x="4572000" y="4267200"/>
            <a:ext cx="419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Poly(tetrafluroethene) PTFE</a:t>
            </a:r>
          </a:p>
          <a:p>
            <a:pPr>
              <a:spcBef>
                <a:spcPct val="50000"/>
              </a:spcBef>
            </a:pPr>
            <a:r>
              <a:rPr lang="en-GB" altLang="en-US"/>
              <a:t>(Non-stick coating - Teflon)</a:t>
            </a:r>
          </a:p>
          <a:p>
            <a:pPr>
              <a:spcBef>
                <a:spcPct val="50000"/>
              </a:spcBef>
            </a:pPr>
            <a:r>
              <a:rPr lang="en-GB" altLang="en-US"/>
              <a:t>Polymer</a:t>
            </a:r>
          </a:p>
        </p:txBody>
      </p:sp>
      <p:sp>
        <p:nvSpPr>
          <p:cNvPr id="47118" name="Text Box 14">
            <a:extLst>
              <a:ext uri="{FF2B5EF4-FFF2-40B4-BE49-F238E27FC236}">
                <a16:creationId xmlns:a16="http://schemas.microsoft.com/office/drawing/2014/main" id="{CE151E32-4ED9-6AEB-384E-C70BCB0C9FE6}"/>
              </a:ext>
            </a:extLst>
          </p:cNvPr>
          <p:cNvSpPr txBox="1">
            <a:spLocks noChangeArrowheads="1"/>
          </p:cNvSpPr>
          <p:nvPr/>
        </p:nvSpPr>
        <p:spPr bwMode="auto">
          <a:xfrm>
            <a:off x="838200" y="4191000"/>
            <a:ext cx="2590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Tetrafluroethene</a:t>
            </a:r>
          </a:p>
          <a:p>
            <a:pPr>
              <a:spcBef>
                <a:spcPct val="50000"/>
              </a:spcBef>
            </a:pPr>
            <a:r>
              <a:rPr lang="en-GB" altLang="en-US"/>
              <a:t>Monomer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7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71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711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711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711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71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build="p" autoUpdateAnimBg="0"/>
      <p:bldP spid="4711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2" name="Object 4">
            <a:extLst>
              <a:ext uri="{FF2B5EF4-FFF2-40B4-BE49-F238E27FC236}">
                <a16:creationId xmlns:a16="http://schemas.microsoft.com/office/drawing/2014/main" id="{1401A1D7-A5B8-6234-C899-9FB1E1F32AD2}"/>
              </a:ext>
            </a:extLst>
          </p:cNvPr>
          <p:cNvGraphicFramePr>
            <a:graphicFrameLocks noChangeAspect="1"/>
          </p:cNvGraphicFramePr>
          <p:nvPr/>
        </p:nvGraphicFramePr>
        <p:xfrm>
          <a:off x="1295400" y="1295400"/>
          <a:ext cx="6229350" cy="4838700"/>
        </p:xfrm>
        <a:graphic>
          <a:graphicData uri="http://schemas.openxmlformats.org/presentationml/2006/ole">
            <mc:AlternateContent xmlns:mc="http://schemas.openxmlformats.org/markup-compatibility/2006">
              <mc:Choice xmlns:v="urn:schemas-microsoft-com:vml" Requires="v">
                <p:oleObj name="Document" r:id="rId3" imgW="6237000" imgH="4850640" progId="Word.Document.8">
                  <p:embed/>
                </p:oleObj>
              </mc:Choice>
              <mc:Fallback>
                <p:oleObj name="Document" r:id="rId3" imgW="6237000" imgH="48506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95400"/>
                        <a:ext cx="622935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3" name="Text Box 5">
            <a:extLst>
              <a:ext uri="{FF2B5EF4-FFF2-40B4-BE49-F238E27FC236}">
                <a16:creationId xmlns:a16="http://schemas.microsoft.com/office/drawing/2014/main" id="{683DE38D-4BD1-0CDC-17BC-9597113F5349}"/>
              </a:ext>
            </a:extLst>
          </p:cNvPr>
          <p:cNvSpPr txBox="1">
            <a:spLocks noChangeArrowheads="1"/>
          </p:cNvSpPr>
          <p:nvPr/>
        </p:nvSpPr>
        <p:spPr bwMode="auto">
          <a:xfrm>
            <a:off x="1143000" y="5334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Some uses of Plastics</a:t>
            </a:r>
            <a:endParaRPr lang="en-GB"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CCC7AD62-2DE1-D095-8564-96E68BE5AEDA}"/>
              </a:ext>
            </a:extLst>
          </p:cNvPr>
          <p:cNvSpPr txBox="1">
            <a:spLocks noChangeArrowheads="1"/>
          </p:cNvSpPr>
          <p:nvPr/>
        </p:nvSpPr>
        <p:spPr bwMode="auto">
          <a:xfrm>
            <a:off x="838200" y="533400"/>
            <a:ext cx="76200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algn="ctr"/>
            <a:r>
              <a:rPr lang="en-GB" altLang="en-US" b="1" u="sng"/>
              <a:t>Problems with Plastics</a:t>
            </a:r>
            <a:endParaRPr lang="en-GB" altLang="en-US" u="sng"/>
          </a:p>
          <a:p>
            <a:pPr lvl="3" algn="ctr"/>
            <a:endParaRPr lang="en-GB" altLang="en-US" u="sng"/>
          </a:p>
          <a:p>
            <a:pPr lvl="1"/>
            <a:r>
              <a:rPr lang="en-GB" altLang="en-US"/>
              <a:t>The co-valent bonds holding the long molecules together are very strong. Few bacteria can make them rot down. They tend not to be </a:t>
            </a:r>
            <a:r>
              <a:rPr lang="en-GB" altLang="en-US" b="1"/>
              <a:t>Biodegradable</a:t>
            </a:r>
            <a:r>
              <a:rPr lang="en-GB" altLang="en-US"/>
              <a:t>.(</a:t>
            </a:r>
            <a:r>
              <a:rPr lang="en-GB" altLang="en-US" i="1"/>
              <a:t>What does this word mean</a:t>
            </a:r>
            <a:r>
              <a:rPr lang="en-GB" altLang="en-US"/>
              <a:t>?)</a:t>
            </a:r>
          </a:p>
          <a:p>
            <a:pPr lvl="1"/>
            <a:r>
              <a:rPr lang="en-GB" altLang="en-US"/>
              <a:t> This makes disposing of plastics difficult:</a:t>
            </a:r>
          </a:p>
          <a:p>
            <a:pPr lvl="1"/>
            <a:endParaRPr lang="en-GB" altLang="en-US"/>
          </a:p>
          <a:p>
            <a:pPr>
              <a:buFont typeface="Symbol" panose="05050102010706020507" pitchFamily="18" charset="2"/>
              <a:buChar char="¨"/>
            </a:pPr>
            <a:r>
              <a:rPr lang="en-GB" altLang="en-US"/>
              <a:t>Burning them produces oxides of Carbon, Hydrogen and sometimes Sulphur and other toxic compounds:</a:t>
            </a:r>
          </a:p>
          <a:p>
            <a:pPr>
              <a:buFont typeface="Symbol" panose="05050102010706020507" pitchFamily="18" charset="2"/>
              <a:buChar char="¨"/>
            </a:pPr>
            <a:r>
              <a:rPr lang="en-GB" altLang="en-US"/>
              <a:t>Carbon Dioxide, Sulphur Dioxide, Water vapour</a:t>
            </a:r>
          </a:p>
          <a:p>
            <a:pPr>
              <a:buFont typeface="Symbol" panose="05050102010706020507" pitchFamily="18" charset="2"/>
              <a:buChar char="¨"/>
            </a:pPr>
            <a:endParaRPr lang="en-GB" altLang="en-US"/>
          </a:p>
          <a:p>
            <a:pPr>
              <a:buFont typeface="Symbol" panose="05050102010706020507" pitchFamily="18" charset="2"/>
              <a:buChar char="¨"/>
            </a:pPr>
            <a:r>
              <a:rPr lang="en-GB" altLang="en-US"/>
              <a:t>They fill up land-fill sites. </a:t>
            </a:r>
          </a:p>
          <a:p>
            <a:pPr>
              <a:buFont typeface="Symbol" panose="05050102010706020507" pitchFamily="18" charset="2"/>
              <a:buChar char="¨"/>
            </a:pPr>
            <a:endParaRPr lang="en-GB" altLang="en-US"/>
          </a:p>
          <a:p>
            <a:r>
              <a:rPr lang="en-GB" altLang="en-US"/>
              <a:t> (</a:t>
            </a:r>
            <a:r>
              <a:rPr lang="en-GB" altLang="en-US" i="1"/>
              <a:t>Why should these factors be a problem</a:t>
            </a:r>
            <a:r>
              <a:rPr lang="en-GB" altLang="en-US"/>
              <a:t>?)</a:t>
            </a:r>
          </a:p>
          <a:p>
            <a:pPr>
              <a:spcBef>
                <a:spcPct val="50000"/>
              </a:spcBef>
            </a:pP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4B654676-6FB3-5DF1-8381-3792C4351D0C}"/>
              </a:ext>
            </a:extLst>
          </p:cNvPr>
          <p:cNvSpPr txBox="1">
            <a:spLocks noChangeArrowheads="1"/>
          </p:cNvSpPr>
          <p:nvPr/>
        </p:nvSpPr>
        <p:spPr bwMode="auto">
          <a:xfrm>
            <a:off x="533400" y="533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Limestone heated in a Kiln undergoes </a:t>
            </a:r>
            <a:r>
              <a:rPr lang="en-GB" altLang="en-US" b="1"/>
              <a:t>Thermal Decomposition</a:t>
            </a:r>
            <a:r>
              <a:rPr lang="en-GB" altLang="en-US"/>
              <a:t> to form </a:t>
            </a:r>
            <a:r>
              <a:rPr lang="en-GB" altLang="en-US" b="1"/>
              <a:t>Quicklime</a:t>
            </a:r>
            <a:r>
              <a:rPr lang="en-GB" altLang="en-US"/>
              <a:t> Calcium Oxide </a:t>
            </a:r>
            <a:r>
              <a:rPr lang="en-GB" altLang="en-US" b="1"/>
              <a:t>CaO</a:t>
            </a:r>
            <a:endParaRPr lang="en-GB" altLang="en-US"/>
          </a:p>
        </p:txBody>
      </p:sp>
      <p:grpSp>
        <p:nvGrpSpPr>
          <p:cNvPr id="5144" name="Group 24">
            <a:extLst>
              <a:ext uri="{FF2B5EF4-FFF2-40B4-BE49-F238E27FC236}">
                <a16:creationId xmlns:a16="http://schemas.microsoft.com/office/drawing/2014/main" id="{3D11ED4A-FAFC-9C37-6443-370178D6696C}"/>
              </a:ext>
            </a:extLst>
          </p:cNvPr>
          <p:cNvGrpSpPr>
            <a:grpSpLocks/>
          </p:cNvGrpSpPr>
          <p:nvPr/>
        </p:nvGrpSpPr>
        <p:grpSpPr bwMode="auto">
          <a:xfrm>
            <a:off x="381000" y="1600200"/>
            <a:ext cx="8458200" cy="457200"/>
            <a:chOff x="240" y="1008"/>
            <a:chExt cx="5328" cy="288"/>
          </a:xfrm>
        </p:grpSpPr>
        <p:sp>
          <p:nvSpPr>
            <p:cNvPr id="5123" name="Text Box 3">
              <a:extLst>
                <a:ext uri="{FF2B5EF4-FFF2-40B4-BE49-F238E27FC236}">
                  <a16:creationId xmlns:a16="http://schemas.microsoft.com/office/drawing/2014/main" id="{D4C7024E-B5A5-84DD-EEDB-C77077FE5247}"/>
                </a:ext>
              </a:extLst>
            </p:cNvPr>
            <p:cNvSpPr txBox="1">
              <a:spLocks noChangeArrowheads="1"/>
            </p:cNvSpPr>
            <p:nvPr/>
          </p:nvSpPr>
          <p:spPr bwMode="auto">
            <a:xfrm>
              <a:off x="240" y="1008"/>
              <a:ext cx="53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Calcium Carbonate            Calcium Oxide + Carbon Dioxide</a:t>
              </a:r>
            </a:p>
          </p:txBody>
        </p:sp>
        <p:sp>
          <p:nvSpPr>
            <p:cNvPr id="5124" name="Line 4">
              <a:extLst>
                <a:ext uri="{FF2B5EF4-FFF2-40B4-BE49-F238E27FC236}">
                  <a16:creationId xmlns:a16="http://schemas.microsoft.com/office/drawing/2014/main" id="{D84FFE80-33DF-75CA-A6A5-860C9AF9D7FD}"/>
                </a:ext>
              </a:extLst>
            </p:cNvPr>
            <p:cNvSpPr>
              <a:spLocks noChangeShapeType="1"/>
            </p:cNvSpPr>
            <p:nvPr/>
          </p:nvSpPr>
          <p:spPr bwMode="auto">
            <a:xfrm>
              <a:off x="2016" y="115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126" name="Line 6">
            <a:extLst>
              <a:ext uri="{FF2B5EF4-FFF2-40B4-BE49-F238E27FC236}">
                <a16:creationId xmlns:a16="http://schemas.microsoft.com/office/drawing/2014/main" id="{05166175-16E4-FB2E-0ECF-D73D77A8E905}"/>
              </a:ext>
            </a:extLst>
          </p:cNvPr>
          <p:cNvSpPr>
            <a:spLocks noChangeShapeType="1"/>
          </p:cNvSpPr>
          <p:nvPr/>
        </p:nvSpPr>
        <p:spPr bwMode="auto">
          <a:xfrm>
            <a:off x="1828800" y="25908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5133" name="Group 13">
            <a:extLst>
              <a:ext uri="{FF2B5EF4-FFF2-40B4-BE49-F238E27FC236}">
                <a16:creationId xmlns:a16="http://schemas.microsoft.com/office/drawing/2014/main" id="{F6600DA7-0F47-EAB3-7D01-4F0F98A801EE}"/>
              </a:ext>
            </a:extLst>
          </p:cNvPr>
          <p:cNvGrpSpPr>
            <a:grpSpLocks/>
          </p:cNvGrpSpPr>
          <p:nvPr/>
        </p:nvGrpSpPr>
        <p:grpSpPr bwMode="auto">
          <a:xfrm>
            <a:off x="533400" y="2209800"/>
            <a:ext cx="8077200" cy="884238"/>
            <a:chOff x="336" y="1680"/>
            <a:chExt cx="5088" cy="557"/>
          </a:xfrm>
        </p:grpSpPr>
        <p:grpSp>
          <p:nvGrpSpPr>
            <p:cNvPr id="5131" name="Group 11">
              <a:extLst>
                <a:ext uri="{FF2B5EF4-FFF2-40B4-BE49-F238E27FC236}">
                  <a16:creationId xmlns:a16="http://schemas.microsoft.com/office/drawing/2014/main" id="{9D680D7F-488B-AE96-E11E-09E56B6C3652}"/>
                </a:ext>
              </a:extLst>
            </p:cNvPr>
            <p:cNvGrpSpPr>
              <a:grpSpLocks/>
            </p:cNvGrpSpPr>
            <p:nvPr/>
          </p:nvGrpSpPr>
          <p:grpSpPr bwMode="auto">
            <a:xfrm>
              <a:off x="336" y="1680"/>
              <a:ext cx="5088" cy="557"/>
              <a:chOff x="336" y="1680"/>
              <a:chExt cx="5088" cy="557"/>
            </a:xfrm>
          </p:grpSpPr>
          <p:grpSp>
            <p:nvGrpSpPr>
              <p:cNvPr id="5129" name="Group 9">
                <a:extLst>
                  <a:ext uri="{FF2B5EF4-FFF2-40B4-BE49-F238E27FC236}">
                    <a16:creationId xmlns:a16="http://schemas.microsoft.com/office/drawing/2014/main" id="{B31358A9-BDA6-B726-43B1-4021A6C8C922}"/>
                  </a:ext>
                </a:extLst>
              </p:cNvPr>
              <p:cNvGrpSpPr>
                <a:grpSpLocks/>
              </p:cNvGrpSpPr>
              <p:nvPr/>
            </p:nvGrpSpPr>
            <p:grpSpPr bwMode="auto">
              <a:xfrm>
                <a:off x="336" y="1680"/>
                <a:ext cx="5088" cy="384"/>
                <a:chOff x="336" y="1680"/>
                <a:chExt cx="5088" cy="384"/>
              </a:xfrm>
            </p:grpSpPr>
            <p:sp>
              <p:nvSpPr>
                <p:cNvPr id="5125" name="Text Box 5">
                  <a:extLst>
                    <a:ext uri="{FF2B5EF4-FFF2-40B4-BE49-F238E27FC236}">
                      <a16:creationId xmlns:a16="http://schemas.microsoft.com/office/drawing/2014/main" id="{8FC85F45-1968-BB26-0746-DE7A64ABBFA7}"/>
                    </a:ext>
                  </a:extLst>
                </p:cNvPr>
                <p:cNvSpPr txBox="1">
                  <a:spLocks noChangeArrowheads="1"/>
                </p:cNvSpPr>
                <p:nvPr/>
              </p:nvSpPr>
              <p:spPr bwMode="auto">
                <a:xfrm>
                  <a:off x="336" y="1776"/>
                  <a:ext cx="5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CaCO</a:t>
                  </a:r>
                  <a:r>
                    <a:rPr lang="en-GB" altLang="en-US" baseline="-25000"/>
                    <a:t>3</a:t>
                  </a:r>
                  <a:r>
                    <a:rPr lang="en-GB" altLang="en-US"/>
                    <a:t>                             CaO                   +        CO</a:t>
                  </a:r>
                  <a:r>
                    <a:rPr lang="en-GB" altLang="en-US" baseline="-25000"/>
                    <a:t>2</a:t>
                  </a:r>
                  <a:endParaRPr lang="en-GB" altLang="en-US"/>
                </a:p>
              </p:txBody>
            </p:sp>
            <p:sp>
              <p:nvSpPr>
                <p:cNvPr id="5128" name="Text Box 8">
                  <a:extLst>
                    <a:ext uri="{FF2B5EF4-FFF2-40B4-BE49-F238E27FC236}">
                      <a16:creationId xmlns:a16="http://schemas.microsoft.com/office/drawing/2014/main" id="{AEA77E91-9F66-CEF1-8B61-C0AF972C5541}"/>
                    </a:ext>
                  </a:extLst>
                </p:cNvPr>
                <p:cNvSpPr txBox="1">
                  <a:spLocks noChangeArrowheads="1"/>
                </p:cNvSpPr>
                <p:nvPr/>
              </p:nvSpPr>
              <p:spPr bwMode="auto">
                <a:xfrm>
                  <a:off x="1056" y="1680"/>
                  <a:ext cx="11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Thermal Decomposition</a:t>
                  </a:r>
                </a:p>
              </p:txBody>
            </p:sp>
          </p:grpSp>
          <p:sp>
            <p:nvSpPr>
              <p:cNvPr id="5130" name="Text Box 10">
                <a:extLst>
                  <a:ext uri="{FF2B5EF4-FFF2-40B4-BE49-F238E27FC236}">
                    <a16:creationId xmlns:a16="http://schemas.microsoft.com/office/drawing/2014/main" id="{D30B5E93-742A-9272-4EFA-5250E51C01A1}"/>
                  </a:ext>
                </a:extLst>
              </p:cNvPr>
              <p:cNvSpPr txBox="1">
                <a:spLocks noChangeArrowheads="1"/>
              </p:cNvSpPr>
              <p:nvPr/>
            </p:nvSpPr>
            <p:spPr bwMode="auto">
              <a:xfrm>
                <a:off x="2400" y="206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Quicklime</a:t>
                </a:r>
              </a:p>
            </p:txBody>
          </p:sp>
        </p:grpSp>
        <p:sp>
          <p:nvSpPr>
            <p:cNvPr id="5132" name="Text Box 12">
              <a:extLst>
                <a:ext uri="{FF2B5EF4-FFF2-40B4-BE49-F238E27FC236}">
                  <a16:creationId xmlns:a16="http://schemas.microsoft.com/office/drawing/2014/main" id="{90C6DB2E-1E1E-A987-EEFB-5E5F598A4CB8}"/>
                </a:ext>
              </a:extLst>
            </p:cNvPr>
            <p:cNvSpPr txBox="1">
              <a:spLocks noChangeArrowheads="1"/>
            </p:cNvSpPr>
            <p:nvPr/>
          </p:nvSpPr>
          <p:spPr bwMode="auto">
            <a:xfrm>
              <a:off x="432" y="206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Limestone</a:t>
              </a:r>
            </a:p>
          </p:txBody>
        </p:sp>
      </p:grpSp>
      <p:sp>
        <p:nvSpPr>
          <p:cNvPr id="5134" name="Text Box 14">
            <a:extLst>
              <a:ext uri="{FF2B5EF4-FFF2-40B4-BE49-F238E27FC236}">
                <a16:creationId xmlns:a16="http://schemas.microsoft.com/office/drawing/2014/main" id="{AD6A464C-F62D-E7E2-969F-08DF41520BD2}"/>
              </a:ext>
            </a:extLst>
          </p:cNvPr>
          <p:cNvSpPr txBox="1">
            <a:spLocks noChangeArrowheads="1"/>
          </p:cNvSpPr>
          <p:nvPr/>
        </p:nvSpPr>
        <p:spPr bwMode="auto">
          <a:xfrm>
            <a:off x="533400" y="3276600"/>
            <a:ext cx="777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Quicklime is a very strong alkali, which reacts with water to produce </a:t>
            </a:r>
            <a:r>
              <a:rPr lang="en-GB" altLang="en-US" b="1"/>
              <a:t>Slaked Lime</a:t>
            </a:r>
            <a:r>
              <a:rPr lang="en-GB" altLang="en-US"/>
              <a:t> Calcium Hydroxide Ca(OH)</a:t>
            </a:r>
            <a:r>
              <a:rPr lang="en-GB" altLang="en-US" baseline="-25000"/>
              <a:t>2</a:t>
            </a:r>
            <a:r>
              <a:rPr lang="en-GB" altLang="en-US"/>
              <a:t>   (Lime water), this is also an alkali used to reduce acidity in soil.</a:t>
            </a:r>
          </a:p>
        </p:txBody>
      </p:sp>
      <p:grpSp>
        <p:nvGrpSpPr>
          <p:cNvPr id="5145" name="Group 25">
            <a:extLst>
              <a:ext uri="{FF2B5EF4-FFF2-40B4-BE49-F238E27FC236}">
                <a16:creationId xmlns:a16="http://schemas.microsoft.com/office/drawing/2014/main" id="{F15CD54C-E404-CB9D-CB46-D0CADC8BC534}"/>
              </a:ext>
            </a:extLst>
          </p:cNvPr>
          <p:cNvGrpSpPr>
            <a:grpSpLocks/>
          </p:cNvGrpSpPr>
          <p:nvPr/>
        </p:nvGrpSpPr>
        <p:grpSpPr bwMode="auto">
          <a:xfrm>
            <a:off x="457200" y="5029200"/>
            <a:ext cx="8077200" cy="457200"/>
            <a:chOff x="288" y="3168"/>
            <a:chExt cx="5088" cy="288"/>
          </a:xfrm>
        </p:grpSpPr>
        <p:sp>
          <p:nvSpPr>
            <p:cNvPr id="5135" name="Text Box 15">
              <a:extLst>
                <a:ext uri="{FF2B5EF4-FFF2-40B4-BE49-F238E27FC236}">
                  <a16:creationId xmlns:a16="http://schemas.microsoft.com/office/drawing/2014/main" id="{145441CD-1E16-417D-D37C-DDF267148376}"/>
                </a:ext>
              </a:extLst>
            </p:cNvPr>
            <p:cNvSpPr txBox="1">
              <a:spLocks noChangeArrowheads="1"/>
            </p:cNvSpPr>
            <p:nvPr/>
          </p:nvSpPr>
          <p:spPr bwMode="auto">
            <a:xfrm>
              <a:off x="288" y="3168"/>
              <a:ext cx="5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Calcium Oxide + Water            Calcium Hydroxide</a:t>
              </a:r>
            </a:p>
          </p:txBody>
        </p:sp>
        <p:sp>
          <p:nvSpPr>
            <p:cNvPr id="5137" name="Line 17">
              <a:extLst>
                <a:ext uri="{FF2B5EF4-FFF2-40B4-BE49-F238E27FC236}">
                  <a16:creationId xmlns:a16="http://schemas.microsoft.com/office/drawing/2014/main" id="{23F1F7E0-5602-5AE4-A8D6-271B3EAF17AD}"/>
                </a:ext>
              </a:extLst>
            </p:cNvPr>
            <p:cNvSpPr>
              <a:spLocks noChangeShapeType="1"/>
            </p:cNvSpPr>
            <p:nvPr/>
          </p:nvSpPr>
          <p:spPr bwMode="auto">
            <a:xfrm>
              <a:off x="2400" y="3312"/>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138" name="Line 18">
            <a:extLst>
              <a:ext uri="{FF2B5EF4-FFF2-40B4-BE49-F238E27FC236}">
                <a16:creationId xmlns:a16="http://schemas.microsoft.com/office/drawing/2014/main" id="{3AE8295E-5AAA-8071-D41C-7AA08263DCFD}"/>
              </a:ext>
            </a:extLst>
          </p:cNvPr>
          <p:cNvSpPr>
            <a:spLocks noChangeShapeType="1"/>
          </p:cNvSpPr>
          <p:nvPr/>
        </p:nvSpPr>
        <p:spPr bwMode="auto">
          <a:xfrm>
            <a:off x="3505200" y="5943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5143" name="Group 23">
            <a:extLst>
              <a:ext uri="{FF2B5EF4-FFF2-40B4-BE49-F238E27FC236}">
                <a16:creationId xmlns:a16="http://schemas.microsoft.com/office/drawing/2014/main" id="{84BFC55A-E681-9026-D1D5-CFDB84E34726}"/>
              </a:ext>
            </a:extLst>
          </p:cNvPr>
          <p:cNvGrpSpPr>
            <a:grpSpLocks/>
          </p:cNvGrpSpPr>
          <p:nvPr/>
        </p:nvGrpSpPr>
        <p:grpSpPr bwMode="auto">
          <a:xfrm>
            <a:off x="533400" y="5715000"/>
            <a:ext cx="7620000" cy="731838"/>
            <a:chOff x="336" y="3600"/>
            <a:chExt cx="4800" cy="461"/>
          </a:xfrm>
        </p:grpSpPr>
        <p:sp>
          <p:nvSpPr>
            <p:cNvPr id="5136" name="Text Box 16">
              <a:extLst>
                <a:ext uri="{FF2B5EF4-FFF2-40B4-BE49-F238E27FC236}">
                  <a16:creationId xmlns:a16="http://schemas.microsoft.com/office/drawing/2014/main" id="{7324BBC7-4AD4-D160-44E3-050ACD01241C}"/>
                </a:ext>
              </a:extLst>
            </p:cNvPr>
            <p:cNvSpPr txBox="1">
              <a:spLocks noChangeArrowheads="1"/>
            </p:cNvSpPr>
            <p:nvPr/>
          </p:nvSpPr>
          <p:spPr bwMode="auto">
            <a:xfrm>
              <a:off x="336" y="3600"/>
              <a:ext cx="48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CaO               +  H</a:t>
              </a:r>
              <a:r>
                <a:rPr lang="en-GB" altLang="en-US" baseline="-25000"/>
                <a:t>2</a:t>
              </a:r>
              <a:r>
                <a:rPr lang="en-GB" altLang="en-US"/>
                <a:t>0                Ca(OH)</a:t>
              </a:r>
              <a:r>
                <a:rPr lang="en-GB" altLang="en-US" baseline="-25000"/>
                <a:t>2</a:t>
              </a:r>
              <a:endParaRPr lang="en-GB" altLang="en-US"/>
            </a:p>
          </p:txBody>
        </p:sp>
        <p:sp>
          <p:nvSpPr>
            <p:cNvPr id="5141" name="Text Box 21">
              <a:extLst>
                <a:ext uri="{FF2B5EF4-FFF2-40B4-BE49-F238E27FC236}">
                  <a16:creationId xmlns:a16="http://schemas.microsoft.com/office/drawing/2014/main" id="{ABA1D227-64E8-1307-F5A0-E9F3C842E5D7}"/>
                </a:ext>
              </a:extLst>
            </p:cNvPr>
            <p:cNvSpPr txBox="1">
              <a:spLocks noChangeArrowheads="1"/>
            </p:cNvSpPr>
            <p:nvPr/>
          </p:nvSpPr>
          <p:spPr bwMode="auto">
            <a:xfrm>
              <a:off x="336" y="3888"/>
              <a:ext cx="5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Quicklime</a:t>
              </a:r>
            </a:p>
          </p:txBody>
        </p:sp>
        <p:sp>
          <p:nvSpPr>
            <p:cNvPr id="5142" name="Text Box 22">
              <a:extLst>
                <a:ext uri="{FF2B5EF4-FFF2-40B4-BE49-F238E27FC236}">
                  <a16:creationId xmlns:a16="http://schemas.microsoft.com/office/drawing/2014/main" id="{0BA8F4DC-BFA4-095C-FFFE-7824ECFFBFBB}"/>
                </a:ext>
              </a:extLst>
            </p:cNvPr>
            <p:cNvSpPr txBox="1">
              <a:spLocks noChangeArrowheads="1"/>
            </p:cNvSpPr>
            <p:nvPr/>
          </p:nvSpPr>
          <p:spPr bwMode="auto">
            <a:xfrm>
              <a:off x="2784" y="3888"/>
              <a:ext cx="14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Slaked Lime (Lime Water)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44"/>
                                        </p:tgtEl>
                                        <p:attrNameLst>
                                          <p:attrName>style.visibility</p:attrName>
                                        </p:attrNameLst>
                                      </p:cBhvr>
                                      <p:to>
                                        <p:strVal val="visible"/>
                                      </p:to>
                                    </p:set>
                                    <p:animEffect transition="in" filter="dissolve">
                                      <p:cBhvr>
                                        <p:cTn id="7" dur="500"/>
                                        <p:tgtEl>
                                          <p:spTgt spid="5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dissolve">
                                      <p:cBhvr>
                                        <p:cTn id="12" dur="500"/>
                                        <p:tgtEl>
                                          <p:spTgt spid="5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34">
                                            <p:txEl>
                                              <p:pRg st="0" end="0"/>
                                            </p:txEl>
                                          </p:spTgt>
                                        </p:tgtEl>
                                        <p:attrNameLst>
                                          <p:attrName>style.visibility</p:attrName>
                                        </p:attrNameLst>
                                      </p:cBhvr>
                                      <p:to>
                                        <p:strVal val="visible"/>
                                      </p:to>
                                    </p:set>
                                    <p:animEffect transition="in" filter="dissolve">
                                      <p:cBhvr>
                                        <p:cTn id="17" dur="500"/>
                                        <p:tgtEl>
                                          <p:spTgt spid="513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45"/>
                                        </p:tgtEl>
                                        <p:attrNameLst>
                                          <p:attrName>style.visibility</p:attrName>
                                        </p:attrNameLst>
                                      </p:cBhvr>
                                      <p:to>
                                        <p:strVal val="visible"/>
                                      </p:to>
                                    </p:set>
                                    <p:animEffect transition="in" filter="dissolve">
                                      <p:cBhvr>
                                        <p:cTn id="22" dur="500"/>
                                        <p:tgtEl>
                                          <p:spTgt spid="51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43"/>
                                        </p:tgtEl>
                                        <p:attrNameLst>
                                          <p:attrName>style.visibility</p:attrName>
                                        </p:attrNameLst>
                                      </p:cBhvr>
                                      <p:to>
                                        <p:strVal val="visible"/>
                                      </p:to>
                                    </p:set>
                                    <p:animEffect transition="in" filter="dissolve">
                                      <p:cBhvr>
                                        <p:cTn id="27"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A2D6A227-D014-89F2-1DB1-FEF287CF4AA9}"/>
              </a:ext>
            </a:extLst>
          </p:cNvPr>
          <p:cNvSpPr txBox="1">
            <a:spLocks noChangeArrowheads="1"/>
          </p:cNvSpPr>
          <p:nvPr/>
        </p:nvSpPr>
        <p:spPr bwMode="auto">
          <a:xfrm>
            <a:off x="762000" y="1219200"/>
            <a:ext cx="7772400"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800" u="sng"/>
              <a:t>Recycling plastics is complicated by several issues</a:t>
            </a:r>
            <a:r>
              <a:rPr lang="en-GB" altLang="en-US" sz="1800"/>
              <a:t>: </a:t>
            </a:r>
          </a:p>
          <a:p>
            <a:r>
              <a:rPr lang="en-GB" altLang="en-US" sz="1800">
                <a:latin typeface="Symbol" panose="05050102010706020507" pitchFamily="18" charset="2"/>
                <a:cs typeface="Times New Roman" panose="02020603050405020304" pitchFamily="18" charset="0"/>
              </a:rPr>
              <a:t>·</a:t>
            </a:r>
            <a:r>
              <a:rPr lang="en-GB" altLang="en-US" sz="1800"/>
              <a:t>Not all plastics lend themselves to recycling </a:t>
            </a:r>
          </a:p>
          <a:p>
            <a:endParaRPr lang="en-GB" altLang="en-US" sz="1800"/>
          </a:p>
          <a:p>
            <a:r>
              <a:rPr lang="en-GB" altLang="en-US" sz="1800">
                <a:latin typeface="Symbol" panose="05050102010706020507" pitchFamily="18" charset="2"/>
                <a:cs typeface="Times New Roman" panose="02020603050405020304" pitchFamily="18" charset="0"/>
              </a:rPr>
              <a:t>·</a:t>
            </a:r>
            <a:r>
              <a:rPr lang="en-GB" altLang="en-US" sz="1800"/>
              <a:t>Different types of plastic have different properties, and so separation is very important. </a:t>
            </a:r>
          </a:p>
          <a:p>
            <a:endParaRPr lang="en-GB" altLang="en-US" sz="1800"/>
          </a:p>
          <a:p>
            <a:r>
              <a:rPr lang="en-GB" altLang="en-US" sz="1800">
                <a:latin typeface="Symbol" panose="05050102010706020507" pitchFamily="18" charset="2"/>
                <a:cs typeface="Times New Roman" panose="02020603050405020304" pitchFamily="18" charset="0"/>
              </a:rPr>
              <a:t>·</a:t>
            </a:r>
            <a:r>
              <a:rPr lang="en-GB" altLang="en-US" sz="1800"/>
              <a:t>The economics of recycling are not always favourable, as the market is prone to fluctuate. For example, when oil prices fall the production of ‘new’ plastics become cheaper, so providing its recycled counterpart with greater competition. </a:t>
            </a:r>
          </a:p>
          <a:p>
            <a:endParaRPr lang="en-GB" altLang="en-US" sz="1800"/>
          </a:p>
          <a:p>
            <a:r>
              <a:rPr lang="en-GB" altLang="en-US" sz="1800">
                <a:latin typeface="Symbol" panose="05050102010706020507" pitchFamily="18" charset="2"/>
                <a:cs typeface="Times New Roman" panose="02020603050405020304" pitchFamily="18" charset="0"/>
              </a:rPr>
              <a:t>·</a:t>
            </a:r>
            <a:r>
              <a:rPr lang="en-GB" altLang="en-US" sz="1800"/>
              <a:t>Unlike some countries a lack of subsidy in the UK makes a recycling industry more difficult to sustain, so nationally our recycling performance tends to lag behind many of our European neighbours. </a:t>
            </a:r>
          </a:p>
          <a:p>
            <a:endParaRPr lang="en-GB" altLang="en-US" sz="1800"/>
          </a:p>
          <a:p>
            <a:pPr>
              <a:spcBef>
                <a:spcPts val="500"/>
              </a:spcBef>
              <a:spcAft>
                <a:spcPts val="500"/>
              </a:spcAft>
            </a:pPr>
            <a:r>
              <a:rPr lang="en-GB" altLang="en-US" sz="1800">
                <a:ea typeface="Arial Unicode MS" pitchFamily="34" charset="-128"/>
              </a:rPr>
              <a:t>However, increasing pressures on landfill sites, and our need to conserve natural resources makes recycling of plastics an important step forwards. </a:t>
            </a:r>
          </a:p>
          <a:p>
            <a:pPr>
              <a:spcBef>
                <a:spcPts val="500"/>
              </a:spcBef>
              <a:spcAft>
                <a:spcPts val="500"/>
              </a:spcAft>
            </a:pPr>
            <a:endParaRPr lang="en-GB" altLang="en-US" sz="1800">
              <a:ea typeface="Arial Unicode MS" pitchFamily="34" charset="-128"/>
            </a:endParaRPr>
          </a:p>
        </p:txBody>
      </p:sp>
      <p:sp>
        <p:nvSpPr>
          <p:cNvPr id="50179" name="Text Box 3">
            <a:extLst>
              <a:ext uri="{FF2B5EF4-FFF2-40B4-BE49-F238E27FC236}">
                <a16:creationId xmlns:a16="http://schemas.microsoft.com/office/drawing/2014/main" id="{D34044F0-90CE-A38E-4468-DF2BE046BCB9}"/>
              </a:ext>
            </a:extLst>
          </p:cNvPr>
          <p:cNvSpPr txBox="1">
            <a:spLocks noChangeArrowheads="1"/>
          </p:cNvSpPr>
          <p:nvPr/>
        </p:nvSpPr>
        <p:spPr bwMode="auto">
          <a:xfrm>
            <a:off x="1447800" y="3810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Why not recycle plastics?</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01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017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017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017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01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CDCF53A4-1CFA-304D-A5CE-B6B22EEA58A7}"/>
              </a:ext>
            </a:extLst>
          </p:cNvPr>
          <p:cNvSpPr txBox="1">
            <a:spLocks noChangeArrowheads="1"/>
          </p:cNvSpPr>
          <p:nvPr/>
        </p:nvSpPr>
        <p:spPr bwMode="auto">
          <a:xfrm>
            <a:off x="685800" y="1981200"/>
            <a:ext cx="75438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800" u="sng">
                <a:solidFill>
                  <a:srgbClr val="800080"/>
                </a:solidFill>
              </a:rPr>
              <a:t>Waste to Energy Process (WEP)</a:t>
            </a:r>
            <a:endParaRPr lang="en-GB" altLang="en-US" sz="1800" u="sng"/>
          </a:p>
          <a:p>
            <a:pPr>
              <a:spcBef>
                <a:spcPts val="500"/>
              </a:spcBef>
              <a:spcAft>
                <a:spcPts val="500"/>
              </a:spcAft>
            </a:pPr>
            <a:r>
              <a:rPr lang="en-GB" altLang="en-US" sz="1800">
                <a:ea typeface="Arial Unicode MS" pitchFamily="34" charset="-128"/>
              </a:rPr>
              <a:t>In instances where there is a high proportion of thermosetting plastic, or the waste is highly contaminated such as in the domestic waste stream, the best use of resources may be to burn the plastic waste and using the energy to generate heat and power. </a:t>
            </a:r>
          </a:p>
          <a:p>
            <a:pPr>
              <a:spcBef>
                <a:spcPts val="500"/>
              </a:spcBef>
              <a:spcAft>
                <a:spcPts val="500"/>
              </a:spcAft>
            </a:pPr>
            <a:endParaRPr lang="en-GB" altLang="en-US" sz="1800">
              <a:ea typeface="Arial Unicode MS" pitchFamily="34" charset="-128"/>
            </a:endParaRPr>
          </a:p>
          <a:p>
            <a:r>
              <a:rPr lang="en-GB" altLang="en-US" sz="1800"/>
              <a:t>Plastics have a high-energy content, so although they are roughly only 10% of household waste they contain over 30% of the energy content </a:t>
            </a:r>
          </a:p>
          <a:p>
            <a:endParaRPr lang="en-GB" altLang="en-US" sz="1800"/>
          </a:p>
          <a:p>
            <a:r>
              <a:rPr lang="en-GB" altLang="en-US" sz="1800"/>
              <a:t>In modern WTE plants the combustion process is highly controlled and combined with extensive air pollution and ash management systems.  This enables the process to comply with government regulations for air, water and solid waste emissions. </a:t>
            </a:r>
          </a:p>
          <a:p>
            <a:pPr>
              <a:spcBef>
                <a:spcPct val="50000"/>
              </a:spcBef>
            </a:pPr>
            <a:endParaRPr lang="en-GB" altLang="en-US"/>
          </a:p>
        </p:txBody>
      </p:sp>
      <p:sp>
        <p:nvSpPr>
          <p:cNvPr id="51203" name="Text Box 3">
            <a:extLst>
              <a:ext uri="{FF2B5EF4-FFF2-40B4-BE49-F238E27FC236}">
                <a16:creationId xmlns:a16="http://schemas.microsoft.com/office/drawing/2014/main" id="{19467735-FB64-5763-7746-FC9556E05271}"/>
              </a:ext>
            </a:extLst>
          </p:cNvPr>
          <p:cNvSpPr txBox="1">
            <a:spLocks noChangeArrowheads="1"/>
          </p:cNvSpPr>
          <p:nvPr/>
        </p:nvSpPr>
        <p:spPr bwMode="auto">
          <a:xfrm>
            <a:off x="1600200" y="5334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Why not burn them then?</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120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1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39E51940-FF7C-F0A0-7E17-82A422B5BA78}"/>
              </a:ext>
            </a:extLst>
          </p:cNvPr>
          <p:cNvSpPr txBox="1">
            <a:spLocks noChangeArrowheads="1"/>
          </p:cNvSpPr>
          <p:nvPr/>
        </p:nvSpPr>
        <p:spPr bwMode="auto">
          <a:xfrm>
            <a:off x="838200" y="609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u="sng"/>
              <a:t>The need for a balanced solution</a:t>
            </a:r>
            <a:endParaRPr lang="en-GB" altLang="en-US"/>
          </a:p>
        </p:txBody>
      </p:sp>
      <p:sp>
        <p:nvSpPr>
          <p:cNvPr id="52227" name="Text Box 3">
            <a:extLst>
              <a:ext uri="{FF2B5EF4-FFF2-40B4-BE49-F238E27FC236}">
                <a16:creationId xmlns:a16="http://schemas.microsoft.com/office/drawing/2014/main" id="{6C81308C-B927-3347-D712-54187FB2F356}"/>
              </a:ext>
            </a:extLst>
          </p:cNvPr>
          <p:cNvSpPr txBox="1">
            <a:spLocks noChangeArrowheads="1"/>
          </p:cNvSpPr>
          <p:nvPr/>
        </p:nvSpPr>
        <p:spPr bwMode="auto">
          <a:xfrm>
            <a:off x="381000" y="1447800"/>
            <a:ext cx="84582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marL="3810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2">
              <a:buFont typeface="Symbol" panose="05050102010706020507" pitchFamily="18" charset="2"/>
              <a:buChar char="¨"/>
            </a:pPr>
            <a:r>
              <a:rPr lang="en-GB" altLang="en-US" sz="1800">
                <a:latin typeface="Arial" panose="020B0604020202020204" pitchFamily="34" charset="0"/>
              </a:rPr>
              <a:t>Plastics are clogging up land-fill sites and incinerating them adds to green-house gases and produces toxic gases: Ban plastic packaging and force supermarkets to revert to paper bags and glass bottles etc..</a:t>
            </a:r>
          </a:p>
          <a:p>
            <a:pPr>
              <a:spcBef>
                <a:spcPct val="50000"/>
              </a:spcBef>
            </a:pPr>
            <a:endParaRPr lang="en-GB" altLang="en-US">
              <a:latin typeface="Arial" panose="020B0604020202020204" pitchFamily="34" charset="0"/>
            </a:endParaRPr>
          </a:p>
        </p:txBody>
      </p:sp>
      <p:sp>
        <p:nvSpPr>
          <p:cNvPr id="52228" name="Text Box 4">
            <a:extLst>
              <a:ext uri="{FF2B5EF4-FFF2-40B4-BE49-F238E27FC236}">
                <a16:creationId xmlns:a16="http://schemas.microsoft.com/office/drawing/2014/main" id="{B4B595CB-A14D-6080-A316-6E219DC7E92B}"/>
              </a:ext>
            </a:extLst>
          </p:cNvPr>
          <p:cNvSpPr txBox="1">
            <a:spLocks noChangeArrowheads="1"/>
          </p:cNvSpPr>
          <p:nvPr/>
        </p:nvSpPr>
        <p:spPr bwMode="auto">
          <a:xfrm>
            <a:off x="228600" y="2438400"/>
            <a:ext cx="8915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marL="3810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2">
              <a:buFont typeface="Symbol" panose="05050102010706020507" pitchFamily="18" charset="2"/>
              <a:buChar char="¨"/>
            </a:pPr>
            <a:r>
              <a:rPr lang="en-GB" altLang="en-US" sz="1800">
                <a:latin typeface="Arial" panose="020B0604020202020204" pitchFamily="34" charset="0"/>
              </a:rPr>
              <a:t>Plastics come from a valuable resource. Most plastic products have their type stamped on them (e.g.. ABS), get councils to force residents into recycling different types of plastics in different bins.</a:t>
            </a:r>
            <a:endParaRPr lang="en-GB" altLang="en-US">
              <a:latin typeface="Arial" panose="020B0604020202020204" pitchFamily="34" charset="0"/>
            </a:endParaRPr>
          </a:p>
          <a:p>
            <a:pPr>
              <a:spcBef>
                <a:spcPct val="50000"/>
              </a:spcBef>
            </a:pPr>
            <a:endParaRPr lang="en-GB" altLang="en-US">
              <a:latin typeface="Arial" panose="020B0604020202020204" pitchFamily="34" charset="0"/>
            </a:endParaRPr>
          </a:p>
        </p:txBody>
      </p:sp>
      <p:sp>
        <p:nvSpPr>
          <p:cNvPr id="52229" name="Text Box 5">
            <a:extLst>
              <a:ext uri="{FF2B5EF4-FFF2-40B4-BE49-F238E27FC236}">
                <a16:creationId xmlns:a16="http://schemas.microsoft.com/office/drawing/2014/main" id="{4F9B2EC1-1DB9-1217-E936-777C997BC762}"/>
              </a:ext>
            </a:extLst>
          </p:cNvPr>
          <p:cNvSpPr txBox="1">
            <a:spLocks noChangeArrowheads="1"/>
          </p:cNvSpPr>
          <p:nvPr/>
        </p:nvSpPr>
        <p:spPr bwMode="auto">
          <a:xfrm>
            <a:off x="381000" y="3429000"/>
            <a:ext cx="8382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marL="3810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2">
              <a:buFont typeface="Symbol" panose="05050102010706020507" pitchFamily="18" charset="2"/>
              <a:buChar char="¨"/>
            </a:pPr>
            <a:r>
              <a:rPr lang="en-GB" altLang="en-US" sz="1800">
                <a:latin typeface="Arial" panose="020B0604020202020204" pitchFamily="34" charset="0"/>
              </a:rPr>
              <a:t>Plastics are mainly hydrocarbons like fossil fuels. We burn fossil fuels in power stations, so just burn plastics instead, being careful to scrub the fumes. This will save some fossil fuels and generate electricity at the same time.</a:t>
            </a:r>
          </a:p>
          <a:p>
            <a:pPr>
              <a:spcBef>
                <a:spcPct val="50000"/>
              </a:spcBef>
            </a:pPr>
            <a:endParaRPr lang="en-GB" altLang="en-US" sz="1800">
              <a:latin typeface="Arial" panose="020B0604020202020204" pitchFamily="34" charset="0"/>
            </a:endParaRPr>
          </a:p>
        </p:txBody>
      </p:sp>
      <p:sp>
        <p:nvSpPr>
          <p:cNvPr id="52230" name="Text Box 6">
            <a:extLst>
              <a:ext uri="{FF2B5EF4-FFF2-40B4-BE49-F238E27FC236}">
                <a16:creationId xmlns:a16="http://schemas.microsoft.com/office/drawing/2014/main" id="{A5D83A8A-7063-3360-33A9-33E3741184A3}"/>
              </a:ext>
            </a:extLst>
          </p:cNvPr>
          <p:cNvSpPr txBox="1">
            <a:spLocks noChangeArrowheads="1"/>
          </p:cNvSpPr>
          <p:nvPr/>
        </p:nvSpPr>
        <p:spPr bwMode="auto">
          <a:xfrm>
            <a:off x="381000" y="4705350"/>
            <a:ext cx="8382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marL="3810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2">
              <a:buFont typeface="Symbol" panose="05050102010706020507" pitchFamily="18" charset="2"/>
              <a:buNone/>
            </a:pPr>
            <a:r>
              <a:rPr lang="en-GB" altLang="en-US" sz="1800">
                <a:latin typeface="Arial" panose="020B0604020202020204" pitchFamily="34" charset="0"/>
              </a:rPr>
              <a:t>Investigate the economics: To make 1000 glass bottles from raw materials takes the equivalent of 230kg Oil, making 1000 plastic bottles takes just 100kg. </a:t>
            </a:r>
          </a:p>
          <a:p>
            <a:r>
              <a:rPr lang="en-GB" altLang="en-US" sz="1800">
                <a:latin typeface="Arial" panose="020B0604020202020204" pitchFamily="34" charset="0"/>
              </a:rPr>
              <a:t>To make 1000 paper bags takes 47kg Oil, to make 1000 plastic bags takes just 32kg. </a:t>
            </a:r>
          </a:p>
          <a:p>
            <a:r>
              <a:rPr lang="en-GB" altLang="en-US" sz="1800">
                <a:latin typeface="Arial" panose="020B0604020202020204" pitchFamily="34" charset="0"/>
              </a:rPr>
              <a:t>Using plastic uses less Oil, doing less damage.</a:t>
            </a:r>
          </a:p>
          <a:p>
            <a:pPr>
              <a:spcBef>
                <a:spcPct val="50000"/>
              </a:spcBef>
            </a:pPr>
            <a:endParaRPr lang="en-GB"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2228">
                                            <p:txEl>
                                              <p:pRg st="0" end="0"/>
                                            </p:txEl>
                                          </p:spTgt>
                                        </p:tgtEl>
                                        <p:attrNameLst>
                                          <p:attrName>style.visibility</p:attrName>
                                        </p:attrNameLst>
                                      </p:cBhvr>
                                      <p:to>
                                        <p:strVal val="visible"/>
                                      </p:to>
                                    </p:set>
                                    <p:anim calcmode="lin" valueType="num">
                                      <p:cBhvr additive="base">
                                        <p:cTn id="13" dur="500" fill="hold"/>
                                        <p:tgtEl>
                                          <p:spTgt spid="5222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22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2229">
                                            <p:txEl>
                                              <p:pRg st="0" end="0"/>
                                            </p:txEl>
                                          </p:spTgt>
                                        </p:tgtEl>
                                        <p:attrNameLst>
                                          <p:attrName>style.visibility</p:attrName>
                                        </p:attrNameLst>
                                      </p:cBhvr>
                                      <p:to>
                                        <p:strVal val="visible"/>
                                      </p:to>
                                    </p:set>
                                    <p:anim calcmode="lin" valueType="num">
                                      <p:cBhvr additive="base">
                                        <p:cTn id="19" dur="500" fill="hold"/>
                                        <p:tgtEl>
                                          <p:spTgt spid="5222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22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2230">
                                            <p:txEl>
                                              <p:pRg st="0" end="0"/>
                                            </p:txEl>
                                          </p:spTgt>
                                        </p:tgtEl>
                                        <p:attrNameLst>
                                          <p:attrName>style.visibility</p:attrName>
                                        </p:attrNameLst>
                                      </p:cBhvr>
                                      <p:to>
                                        <p:strVal val="visible"/>
                                      </p:to>
                                    </p:set>
                                    <p:anim calcmode="lin" valueType="num">
                                      <p:cBhvr additive="base">
                                        <p:cTn id="25" dur="500" fill="hold"/>
                                        <p:tgtEl>
                                          <p:spTgt spid="5223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22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52230">
                                            <p:txEl>
                                              <p:pRg st="1" end="1"/>
                                            </p:txEl>
                                          </p:spTgt>
                                        </p:tgtEl>
                                        <p:attrNameLst>
                                          <p:attrName>style.visibility</p:attrName>
                                        </p:attrNameLst>
                                      </p:cBhvr>
                                      <p:to>
                                        <p:strVal val="visible"/>
                                      </p:to>
                                    </p:set>
                                    <p:anim calcmode="lin" valueType="num">
                                      <p:cBhvr additive="base">
                                        <p:cTn id="31" dur="500" fill="hold"/>
                                        <p:tgtEl>
                                          <p:spTgt spid="52230">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22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52230">
                                            <p:txEl>
                                              <p:pRg st="2" end="2"/>
                                            </p:txEl>
                                          </p:spTgt>
                                        </p:tgtEl>
                                        <p:attrNameLst>
                                          <p:attrName>style.visibility</p:attrName>
                                        </p:attrNameLst>
                                      </p:cBhvr>
                                      <p:to>
                                        <p:strVal val="visible"/>
                                      </p:to>
                                    </p:set>
                                    <p:anim calcmode="lin" valueType="num">
                                      <p:cBhvr additive="base">
                                        <p:cTn id="37" dur="500" fill="hold"/>
                                        <p:tgtEl>
                                          <p:spTgt spid="52230">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223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P spid="52228" grpId="0" build="p" autoUpdateAnimBg="0"/>
      <p:bldP spid="52229" grpId="0" build="p" autoUpdateAnimBg="0"/>
      <p:bldP spid="5223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7758AAB1-75F7-0998-3D71-7801818CE0B5}"/>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cs typeface="Arial" panose="020B0604020202020204" pitchFamily="34" charset="0"/>
              </a:rPr>
              <a:t>This powerpoint was kindly donated to </a:t>
            </a:r>
            <a:r>
              <a:rPr lang="en-GB" altLang="en-US">
                <a:cs typeface="Arial" panose="020B0604020202020204" pitchFamily="34" charset="0"/>
                <a:hlinkClick r:id="rId3"/>
              </a:rPr>
              <a:t>www.worldofteaching.com</a:t>
            </a:r>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hlinkClick r:id="rId3"/>
              </a:rPr>
              <a:t>http://www.worldofteaching.com</a:t>
            </a:r>
            <a:r>
              <a:rPr lang="en-GB" altLang="en-US">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42236FF9-C31D-07CC-6189-255411190E55}"/>
              </a:ext>
            </a:extLst>
          </p:cNvPr>
          <p:cNvSpPr txBox="1">
            <a:spLocks noChangeArrowheads="1"/>
          </p:cNvSpPr>
          <p:nvPr/>
        </p:nvSpPr>
        <p:spPr bwMode="auto">
          <a:xfrm>
            <a:off x="609600" y="1066800"/>
            <a:ext cx="78486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If you breath into Lime water, it goes milky because the Carbon Dioxide in your breath produces </a:t>
            </a:r>
            <a:r>
              <a:rPr lang="en-GB" altLang="en-US" b="1"/>
              <a:t>INSOLUBLE </a:t>
            </a:r>
            <a:r>
              <a:rPr lang="en-GB" altLang="en-US"/>
              <a:t>Calcium Carbonate, but if you continue to breath into it, the solution will go clear again because the Calcium Carbonate reacts with more Carbon Dioxide and Water to form </a:t>
            </a:r>
            <a:r>
              <a:rPr lang="en-GB" altLang="en-US" b="1"/>
              <a:t>SOLUBLE</a:t>
            </a:r>
            <a:r>
              <a:rPr lang="en-GB" altLang="en-US"/>
              <a:t> Calcium Hydrogen Carbonate.  </a:t>
            </a:r>
          </a:p>
          <a:p>
            <a:pPr>
              <a:spcBef>
                <a:spcPct val="50000"/>
              </a:spcBef>
            </a:pPr>
            <a:r>
              <a:rPr lang="en-GB" altLang="en-US"/>
              <a:t>(</a:t>
            </a:r>
            <a:r>
              <a:rPr lang="en-GB" altLang="en-US" sz="1600" i="1"/>
              <a:t>This will become more important when we consider changes to the atmosphere</a:t>
            </a:r>
            <a:r>
              <a:rPr lang="en-GB" altLang="en-US"/>
              <a:t>).</a:t>
            </a:r>
          </a:p>
          <a:p>
            <a:pPr>
              <a:spcBef>
                <a:spcPct val="50000"/>
              </a:spcBef>
            </a:pPr>
            <a:r>
              <a:rPr lang="en-GB" altLang="en-US"/>
              <a:t>So, We can think of it like a cycle:</a:t>
            </a:r>
          </a:p>
          <a:p>
            <a:pPr>
              <a:spcBef>
                <a:spcPct val="50000"/>
              </a:spcBef>
            </a:pPr>
            <a:r>
              <a:rPr lang="en-GB" altLang="en-US"/>
              <a:t>Limestone Breaks down when heated, to form Quicklime, but this reacts with water to form Slaked lime. Slaked lime in turn will react with Carbon Dioxide to form Limestone again.</a:t>
            </a:r>
          </a:p>
          <a:p>
            <a:pPr>
              <a:spcBef>
                <a:spcPct val="50000"/>
              </a:spcBef>
            </a:pPr>
            <a:endParaRPr lang="en-GB" altLang="en-US"/>
          </a:p>
        </p:txBody>
      </p:sp>
      <p:sp>
        <p:nvSpPr>
          <p:cNvPr id="6148" name="Text Box 4">
            <a:extLst>
              <a:ext uri="{FF2B5EF4-FFF2-40B4-BE49-F238E27FC236}">
                <a16:creationId xmlns:a16="http://schemas.microsoft.com/office/drawing/2014/main" id="{788591AE-E010-A464-2471-D42FF4DEED43}"/>
              </a:ext>
            </a:extLst>
          </p:cNvPr>
          <p:cNvSpPr txBox="1">
            <a:spLocks noChangeArrowheads="1"/>
          </p:cNvSpPr>
          <p:nvPr/>
        </p:nvSpPr>
        <p:spPr bwMode="auto">
          <a:xfrm>
            <a:off x="1828800" y="381000"/>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u="sng"/>
              <a:t>Reminder</a:t>
            </a:r>
            <a:r>
              <a:rPr lang="en-GB" altLang="en-US" sz="32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146">
                                            <p:txEl>
                                              <p:pRg st="3" end="3"/>
                                            </p:txEl>
                                          </p:spTgt>
                                        </p:tgtEl>
                                        <p:attrNameLst>
                                          <p:attrName>style.visibility</p:attrName>
                                        </p:attrNameLst>
                                      </p:cBhvr>
                                      <p:to>
                                        <p:strVal val="visible"/>
                                      </p:to>
                                    </p:set>
                                    <p:anim calcmode="lin" valueType="num">
                                      <p:cBhvr additive="base">
                                        <p:cTn id="25" dur="500" fill="hold"/>
                                        <p:tgtEl>
                                          <p:spTgt spid="614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96" name="Group 28">
            <a:extLst>
              <a:ext uri="{FF2B5EF4-FFF2-40B4-BE49-F238E27FC236}">
                <a16:creationId xmlns:a16="http://schemas.microsoft.com/office/drawing/2014/main" id="{2095A3A1-87C8-CFA7-9235-BD0B574A649D}"/>
              </a:ext>
            </a:extLst>
          </p:cNvPr>
          <p:cNvGrpSpPr>
            <a:grpSpLocks/>
          </p:cNvGrpSpPr>
          <p:nvPr/>
        </p:nvGrpSpPr>
        <p:grpSpPr bwMode="auto">
          <a:xfrm>
            <a:off x="457200" y="1295400"/>
            <a:ext cx="8077200" cy="884238"/>
            <a:chOff x="288" y="816"/>
            <a:chExt cx="5088" cy="557"/>
          </a:xfrm>
        </p:grpSpPr>
        <p:grpSp>
          <p:nvGrpSpPr>
            <p:cNvPr id="7171" name="Group 3">
              <a:extLst>
                <a:ext uri="{FF2B5EF4-FFF2-40B4-BE49-F238E27FC236}">
                  <a16:creationId xmlns:a16="http://schemas.microsoft.com/office/drawing/2014/main" id="{E62538E6-AEFB-4F6B-2E56-2FA9E3A8EA63}"/>
                </a:ext>
              </a:extLst>
            </p:cNvPr>
            <p:cNvGrpSpPr>
              <a:grpSpLocks/>
            </p:cNvGrpSpPr>
            <p:nvPr/>
          </p:nvGrpSpPr>
          <p:grpSpPr bwMode="auto">
            <a:xfrm>
              <a:off x="288" y="816"/>
              <a:ext cx="5088" cy="557"/>
              <a:chOff x="336" y="1680"/>
              <a:chExt cx="5088" cy="557"/>
            </a:xfrm>
          </p:grpSpPr>
          <p:grpSp>
            <p:nvGrpSpPr>
              <p:cNvPr id="7172" name="Group 4">
                <a:extLst>
                  <a:ext uri="{FF2B5EF4-FFF2-40B4-BE49-F238E27FC236}">
                    <a16:creationId xmlns:a16="http://schemas.microsoft.com/office/drawing/2014/main" id="{48BB4F9E-8C6D-E0F1-E74B-914D2DF857A9}"/>
                  </a:ext>
                </a:extLst>
              </p:cNvPr>
              <p:cNvGrpSpPr>
                <a:grpSpLocks/>
              </p:cNvGrpSpPr>
              <p:nvPr/>
            </p:nvGrpSpPr>
            <p:grpSpPr bwMode="auto">
              <a:xfrm>
                <a:off x="336" y="1680"/>
                <a:ext cx="5088" cy="557"/>
                <a:chOff x="336" y="1680"/>
                <a:chExt cx="5088" cy="557"/>
              </a:xfrm>
            </p:grpSpPr>
            <p:grpSp>
              <p:nvGrpSpPr>
                <p:cNvPr id="7173" name="Group 5">
                  <a:extLst>
                    <a:ext uri="{FF2B5EF4-FFF2-40B4-BE49-F238E27FC236}">
                      <a16:creationId xmlns:a16="http://schemas.microsoft.com/office/drawing/2014/main" id="{89168DE3-2416-3D72-6CEE-B24FFD7DB147}"/>
                    </a:ext>
                  </a:extLst>
                </p:cNvPr>
                <p:cNvGrpSpPr>
                  <a:grpSpLocks/>
                </p:cNvGrpSpPr>
                <p:nvPr/>
              </p:nvGrpSpPr>
              <p:grpSpPr bwMode="auto">
                <a:xfrm>
                  <a:off x="336" y="1680"/>
                  <a:ext cx="5088" cy="384"/>
                  <a:chOff x="336" y="1680"/>
                  <a:chExt cx="5088" cy="384"/>
                </a:xfrm>
              </p:grpSpPr>
              <p:sp>
                <p:nvSpPr>
                  <p:cNvPr id="7174" name="Text Box 6">
                    <a:extLst>
                      <a:ext uri="{FF2B5EF4-FFF2-40B4-BE49-F238E27FC236}">
                        <a16:creationId xmlns:a16="http://schemas.microsoft.com/office/drawing/2014/main" id="{65ED1981-4A87-0C47-24FA-6FC9FAB178D0}"/>
                      </a:ext>
                    </a:extLst>
                  </p:cNvPr>
                  <p:cNvSpPr txBox="1">
                    <a:spLocks noChangeArrowheads="1"/>
                  </p:cNvSpPr>
                  <p:nvPr/>
                </p:nvSpPr>
                <p:spPr bwMode="auto">
                  <a:xfrm>
                    <a:off x="336" y="1776"/>
                    <a:ext cx="5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CaCO</a:t>
                    </a:r>
                    <a:r>
                      <a:rPr lang="en-GB" altLang="en-US" baseline="-25000"/>
                      <a:t>3</a:t>
                    </a:r>
                    <a:r>
                      <a:rPr lang="en-GB" altLang="en-US"/>
                      <a:t>                             CaO                   +        CO</a:t>
                    </a:r>
                    <a:r>
                      <a:rPr lang="en-GB" altLang="en-US" baseline="-25000"/>
                      <a:t>2</a:t>
                    </a:r>
                    <a:endParaRPr lang="en-GB" altLang="en-US"/>
                  </a:p>
                </p:txBody>
              </p:sp>
              <p:sp>
                <p:nvSpPr>
                  <p:cNvPr id="7175" name="Text Box 7">
                    <a:extLst>
                      <a:ext uri="{FF2B5EF4-FFF2-40B4-BE49-F238E27FC236}">
                        <a16:creationId xmlns:a16="http://schemas.microsoft.com/office/drawing/2014/main" id="{683DB416-A8B6-F3E3-61C2-2EA311D6CCB3}"/>
                      </a:ext>
                    </a:extLst>
                  </p:cNvPr>
                  <p:cNvSpPr txBox="1">
                    <a:spLocks noChangeArrowheads="1"/>
                  </p:cNvSpPr>
                  <p:nvPr/>
                </p:nvSpPr>
                <p:spPr bwMode="auto">
                  <a:xfrm>
                    <a:off x="1056" y="1680"/>
                    <a:ext cx="11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Thermal Decomposition</a:t>
                    </a:r>
                  </a:p>
                </p:txBody>
              </p:sp>
            </p:grpSp>
            <p:sp>
              <p:nvSpPr>
                <p:cNvPr id="7176" name="Text Box 8">
                  <a:extLst>
                    <a:ext uri="{FF2B5EF4-FFF2-40B4-BE49-F238E27FC236}">
                      <a16:creationId xmlns:a16="http://schemas.microsoft.com/office/drawing/2014/main" id="{C400467E-0A73-9ADE-B79B-6D8B25E97332}"/>
                    </a:ext>
                  </a:extLst>
                </p:cNvPr>
                <p:cNvSpPr txBox="1">
                  <a:spLocks noChangeArrowheads="1"/>
                </p:cNvSpPr>
                <p:nvPr/>
              </p:nvSpPr>
              <p:spPr bwMode="auto">
                <a:xfrm>
                  <a:off x="2400" y="206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Quicklime</a:t>
                  </a:r>
                </a:p>
              </p:txBody>
            </p:sp>
          </p:grpSp>
          <p:sp>
            <p:nvSpPr>
              <p:cNvPr id="7177" name="Text Box 9">
                <a:extLst>
                  <a:ext uri="{FF2B5EF4-FFF2-40B4-BE49-F238E27FC236}">
                    <a16:creationId xmlns:a16="http://schemas.microsoft.com/office/drawing/2014/main" id="{8AF427F2-4713-6A65-FE07-8842B71ECE30}"/>
                  </a:ext>
                </a:extLst>
              </p:cNvPr>
              <p:cNvSpPr txBox="1">
                <a:spLocks noChangeArrowheads="1"/>
              </p:cNvSpPr>
              <p:nvPr/>
            </p:nvSpPr>
            <p:spPr bwMode="auto">
              <a:xfrm>
                <a:off x="432" y="206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Limestone</a:t>
                </a:r>
              </a:p>
            </p:txBody>
          </p:sp>
        </p:grpSp>
        <p:sp>
          <p:nvSpPr>
            <p:cNvPr id="7187" name="Line 19">
              <a:extLst>
                <a:ext uri="{FF2B5EF4-FFF2-40B4-BE49-F238E27FC236}">
                  <a16:creationId xmlns:a16="http://schemas.microsoft.com/office/drawing/2014/main" id="{DF77B3E6-339F-7847-5FFE-C34246D534C5}"/>
                </a:ext>
              </a:extLst>
            </p:cNvPr>
            <p:cNvSpPr>
              <a:spLocks noChangeShapeType="1"/>
            </p:cNvSpPr>
            <p:nvPr/>
          </p:nvSpPr>
          <p:spPr bwMode="auto">
            <a:xfrm>
              <a:off x="1200" y="1056"/>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195" name="Group 27">
            <a:extLst>
              <a:ext uri="{FF2B5EF4-FFF2-40B4-BE49-F238E27FC236}">
                <a16:creationId xmlns:a16="http://schemas.microsoft.com/office/drawing/2014/main" id="{5250C703-35F7-8277-93BA-B38A48726F5F}"/>
              </a:ext>
            </a:extLst>
          </p:cNvPr>
          <p:cNvGrpSpPr>
            <a:grpSpLocks/>
          </p:cNvGrpSpPr>
          <p:nvPr/>
        </p:nvGrpSpPr>
        <p:grpSpPr bwMode="auto">
          <a:xfrm>
            <a:off x="304800" y="838200"/>
            <a:ext cx="8458200" cy="457200"/>
            <a:chOff x="192" y="528"/>
            <a:chExt cx="5328" cy="288"/>
          </a:xfrm>
        </p:grpSpPr>
        <p:sp>
          <p:nvSpPr>
            <p:cNvPr id="7170" name="Text Box 2">
              <a:extLst>
                <a:ext uri="{FF2B5EF4-FFF2-40B4-BE49-F238E27FC236}">
                  <a16:creationId xmlns:a16="http://schemas.microsoft.com/office/drawing/2014/main" id="{6726D81F-3E4B-2DC6-41A1-380EDC00A854}"/>
                </a:ext>
              </a:extLst>
            </p:cNvPr>
            <p:cNvSpPr txBox="1">
              <a:spLocks noChangeArrowheads="1"/>
            </p:cNvSpPr>
            <p:nvPr/>
          </p:nvSpPr>
          <p:spPr bwMode="auto">
            <a:xfrm>
              <a:off x="192" y="528"/>
              <a:ext cx="53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Calcium Carbonate            Calcium Oxide + Carbon Dioxide</a:t>
              </a:r>
            </a:p>
          </p:txBody>
        </p:sp>
        <p:sp>
          <p:nvSpPr>
            <p:cNvPr id="7188" name="Line 20">
              <a:extLst>
                <a:ext uri="{FF2B5EF4-FFF2-40B4-BE49-F238E27FC236}">
                  <a16:creationId xmlns:a16="http://schemas.microsoft.com/office/drawing/2014/main" id="{58E97142-98ED-47F1-06B1-D77CFCD2C4CB}"/>
                </a:ext>
              </a:extLst>
            </p:cNvPr>
            <p:cNvSpPr>
              <a:spLocks noChangeShapeType="1"/>
            </p:cNvSpPr>
            <p:nvPr/>
          </p:nvSpPr>
          <p:spPr bwMode="auto">
            <a:xfrm>
              <a:off x="2016" y="672"/>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197" name="Group 29">
            <a:extLst>
              <a:ext uri="{FF2B5EF4-FFF2-40B4-BE49-F238E27FC236}">
                <a16:creationId xmlns:a16="http://schemas.microsoft.com/office/drawing/2014/main" id="{27E645B0-B389-BA07-E8B4-7F52796186D0}"/>
              </a:ext>
            </a:extLst>
          </p:cNvPr>
          <p:cNvGrpSpPr>
            <a:grpSpLocks/>
          </p:cNvGrpSpPr>
          <p:nvPr/>
        </p:nvGrpSpPr>
        <p:grpSpPr bwMode="auto">
          <a:xfrm>
            <a:off x="457200" y="2362200"/>
            <a:ext cx="8077200" cy="457200"/>
            <a:chOff x="288" y="1488"/>
            <a:chExt cx="5088" cy="288"/>
          </a:xfrm>
        </p:grpSpPr>
        <p:sp>
          <p:nvSpPr>
            <p:cNvPr id="7178" name="Text Box 10">
              <a:extLst>
                <a:ext uri="{FF2B5EF4-FFF2-40B4-BE49-F238E27FC236}">
                  <a16:creationId xmlns:a16="http://schemas.microsoft.com/office/drawing/2014/main" id="{2C354EC4-95AC-C577-21D5-75C54D95C2EA}"/>
                </a:ext>
              </a:extLst>
            </p:cNvPr>
            <p:cNvSpPr txBox="1">
              <a:spLocks noChangeArrowheads="1"/>
            </p:cNvSpPr>
            <p:nvPr/>
          </p:nvSpPr>
          <p:spPr bwMode="auto">
            <a:xfrm>
              <a:off x="288" y="1488"/>
              <a:ext cx="5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Calcium Oxide + Water            Calcium Hydroxide</a:t>
              </a:r>
            </a:p>
          </p:txBody>
        </p:sp>
        <p:sp>
          <p:nvSpPr>
            <p:cNvPr id="7189" name="Line 21">
              <a:extLst>
                <a:ext uri="{FF2B5EF4-FFF2-40B4-BE49-F238E27FC236}">
                  <a16:creationId xmlns:a16="http://schemas.microsoft.com/office/drawing/2014/main" id="{D7C10190-B23F-54B6-E23C-32D9310BBBF5}"/>
                </a:ext>
              </a:extLst>
            </p:cNvPr>
            <p:cNvSpPr>
              <a:spLocks noChangeShapeType="1"/>
            </p:cNvSpPr>
            <p:nvPr/>
          </p:nvSpPr>
          <p:spPr bwMode="auto">
            <a:xfrm>
              <a:off x="2448" y="1632"/>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198" name="Group 30">
            <a:extLst>
              <a:ext uri="{FF2B5EF4-FFF2-40B4-BE49-F238E27FC236}">
                <a16:creationId xmlns:a16="http://schemas.microsoft.com/office/drawing/2014/main" id="{3070D803-2BD0-2C1F-6EB8-C367E3585125}"/>
              </a:ext>
            </a:extLst>
          </p:cNvPr>
          <p:cNvGrpSpPr>
            <a:grpSpLocks/>
          </p:cNvGrpSpPr>
          <p:nvPr/>
        </p:nvGrpSpPr>
        <p:grpSpPr bwMode="auto">
          <a:xfrm>
            <a:off x="533400" y="2819400"/>
            <a:ext cx="7620000" cy="731838"/>
            <a:chOff x="336" y="1776"/>
            <a:chExt cx="4800" cy="461"/>
          </a:xfrm>
        </p:grpSpPr>
        <p:grpSp>
          <p:nvGrpSpPr>
            <p:cNvPr id="7179" name="Group 11">
              <a:extLst>
                <a:ext uri="{FF2B5EF4-FFF2-40B4-BE49-F238E27FC236}">
                  <a16:creationId xmlns:a16="http://schemas.microsoft.com/office/drawing/2014/main" id="{7430ADCA-7DFC-2DCB-EF6C-92A2A128D5C1}"/>
                </a:ext>
              </a:extLst>
            </p:cNvPr>
            <p:cNvGrpSpPr>
              <a:grpSpLocks/>
            </p:cNvGrpSpPr>
            <p:nvPr/>
          </p:nvGrpSpPr>
          <p:grpSpPr bwMode="auto">
            <a:xfrm>
              <a:off x="336" y="1776"/>
              <a:ext cx="4800" cy="461"/>
              <a:chOff x="336" y="3600"/>
              <a:chExt cx="4800" cy="461"/>
            </a:xfrm>
          </p:grpSpPr>
          <p:sp>
            <p:nvSpPr>
              <p:cNvPr id="7180" name="Text Box 12">
                <a:extLst>
                  <a:ext uri="{FF2B5EF4-FFF2-40B4-BE49-F238E27FC236}">
                    <a16:creationId xmlns:a16="http://schemas.microsoft.com/office/drawing/2014/main" id="{C9805EC3-92E3-B712-4268-9E897FD5670D}"/>
                  </a:ext>
                </a:extLst>
              </p:cNvPr>
              <p:cNvSpPr txBox="1">
                <a:spLocks noChangeArrowheads="1"/>
              </p:cNvSpPr>
              <p:nvPr/>
            </p:nvSpPr>
            <p:spPr bwMode="auto">
              <a:xfrm>
                <a:off x="336" y="3600"/>
                <a:ext cx="48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CaO               +  H</a:t>
                </a:r>
                <a:r>
                  <a:rPr lang="en-GB" altLang="en-US" baseline="-25000"/>
                  <a:t>2</a:t>
                </a:r>
                <a:r>
                  <a:rPr lang="en-GB" altLang="en-US"/>
                  <a:t>0                Ca(OH)</a:t>
                </a:r>
                <a:r>
                  <a:rPr lang="en-GB" altLang="en-US" baseline="-25000"/>
                  <a:t>2</a:t>
                </a:r>
                <a:endParaRPr lang="en-GB" altLang="en-US"/>
              </a:p>
            </p:txBody>
          </p:sp>
          <p:sp>
            <p:nvSpPr>
              <p:cNvPr id="7181" name="Text Box 13">
                <a:extLst>
                  <a:ext uri="{FF2B5EF4-FFF2-40B4-BE49-F238E27FC236}">
                    <a16:creationId xmlns:a16="http://schemas.microsoft.com/office/drawing/2014/main" id="{EC43B88E-601F-5DBC-1431-E82D6F02D677}"/>
                  </a:ext>
                </a:extLst>
              </p:cNvPr>
              <p:cNvSpPr txBox="1">
                <a:spLocks noChangeArrowheads="1"/>
              </p:cNvSpPr>
              <p:nvPr/>
            </p:nvSpPr>
            <p:spPr bwMode="auto">
              <a:xfrm>
                <a:off x="336" y="3888"/>
                <a:ext cx="5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Quicklime</a:t>
                </a:r>
              </a:p>
            </p:txBody>
          </p:sp>
          <p:sp>
            <p:nvSpPr>
              <p:cNvPr id="7182" name="Text Box 14">
                <a:extLst>
                  <a:ext uri="{FF2B5EF4-FFF2-40B4-BE49-F238E27FC236}">
                    <a16:creationId xmlns:a16="http://schemas.microsoft.com/office/drawing/2014/main" id="{55C20414-D266-1758-08B4-F8A585258A4D}"/>
                  </a:ext>
                </a:extLst>
              </p:cNvPr>
              <p:cNvSpPr txBox="1">
                <a:spLocks noChangeArrowheads="1"/>
              </p:cNvSpPr>
              <p:nvPr/>
            </p:nvSpPr>
            <p:spPr bwMode="auto">
              <a:xfrm>
                <a:off x="2784" y="3888"/>
                <a:ext cx="14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t>Slaked Lime (Lime Water)</a:t>
                </a:r>
              </a:p>
            </p:txBody>
          </p:sp>
        </p:grpSp>
        <p:sp>
          <p:nvSpPr>
            <p:cNvPr id="7190" name="Line 22">
              <a:extLst>
                <a:ext uri="{FF2B5EF4-FFF2-40B4-BE49-F238E27FC236}">
                  <a16:creationId xmlns:a16="http://schemas.microsoft.com/office/drawing/2014/main" id="{61F8CB94-8618-86FC-DA49-69EC0BA80BDD}"/>
                </a:ext>
              </a:extLst>
            </p:cNvPr>
            <p:cNvSpPr>
              <a:spLocks noChangeShapeType="1"/>
            </p:cNvSpPr>
            <p:nvPr/>
          </p:nvSpPr>
          <p:spPr bwMode="auto">
            <a:xfrm>
              <a:off x="2208" y="1920"/>
              <a:ext cx="6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199" name="Group 31">
            <a:extLst>
              <a:ext uri="{FF2B5EF4-FFF2-40B4-BE49-F238E27FC236}">
                <a16:creationId xmlns:a16="http://schemas.microsoft.com/office/drawing/2014/main" id="{1603CCEA-B266-BC33-790F-AD02F85459F2}"/>
              </a:ext>
            </a:extLst>
          </p:cNvPr>
          <p:cNvGrpSpPr>
            <a:grpSpLocks/>
          </p:cNvGrpSpPr>
          <p:nvPr/>
        </p:nvGrpSpPr>
        <p:grpSpPr bwMode="auto">
          <a:xfrm>
            <a:off x="0" y="3810000"/>
            <a:ext cx="8534400" cy="457200"/>
            <a:chOff x="0" y="2400"/>
            <a:chExt cx="5376" cy="288"/>
          </a:xfrm>
        </p:grpSpPr>
        <p:sp>
          <p:nvSpPr>
            <p:cNvPr id="7185" name="Text Box 17">
              <a:extLst>
                <a:ext uri="{FF2B5EF4-FFF2-40B4-BE49-F238E27FC236}">
                  <a16:creationId xmlns:a16="http://schemas.microsoft.com/office/drawing/2014/main" id="{DB7EB2F1-E182-59E3-BCC0-37D8C43C8364}"/>
                </a:ext>
              </a:extLst>
            </p:cNvPr>
            <p:cNvSpPr txBox="1">
              <a:spLocks noChangeArrowheads="1"/>
            </p:cNvSpPr>
            <p:nvPr/>
          </p:nvSpPr>
          <p:spPr bwMode="auto">
            <a:xfrm>
              <a:off x="0" y="2400"/>
              <a:ext cx="53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Calcium Hydroxide + Carbon Dioxide       Calcium Carbonate</a:t>
              </a:r>
            </a:p>
          </p:txBody>
        </p:sp>
        <p:sp>
          <p:nvSpPr>
            <p:cNvPr id="7191" name="Line 23">
              <a:extLst>
                <a:ext uri="{FF2B5EF4-FFF2-40B4-BE49-F238E27FC236}">
                  <a16:creationId xmlns:a16="http://schemas.microsoft.com/office/drawing/2014/main" id="{1FB50187-2158-7578-E52F-2C0AF6E954A7}"/>
                </a:ext>
              </a:extLst>
            </p:cNvPr>
            <p:cNvSpPr>
              <a:spLocks noChangeShapeType="1"/>
            </p:cNvSpPr>
            <p:nvPr/>
          </p:nvSpPr>
          <p:spPr bwMode="auto">
            <a:xfrm>
              <a:off x="3264" y="254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00" name="Group 32">
            <a:extLst>
              <a:ext uri="{FF2B5EF4-FFF2-40B4-BE49-F238E27FC236}">
                <a16:creationId xmlns:a16="http://schemas.microsoft.com/office/drawing/2014/main" id="{F368D871-F129-BE0D-6B93-195DF8936F54}"/>
              </a:ext>
            </a:extLst>
          </p:cNvPr>
          <p:cNvGrpSpPr>
            <a:grpSpLocks/>
          </p:cNvGrpSpPr>
          <p:nvPr/>
        </p:nvGrpSpPr>
        <p:grpSpPr bwMode="auto">
          <a:xfrm>
            <a:off x="0" y="4419600"/>
            <a:ext cx="9144000" cy="457200"/>
            <a:chOff x="0" y="2784"/>
            <a:chExt cx="5760" cy="288"/>
          </a:xfrm>
        </p:grpSpPr>
        <p:sp>
          <p:nvSpPr>
            <p:cNvPr id="7186" name="Text Box 18">
              <a:extLst>
                <a:ext uri="{FF2B5EF4-FFF2-40B4-BE49-F238E27FC236}">
                  <a16:creationId xmlns:a16="http://schemas.microsoft.com/office/drawing/2014/main" id="{76418645-2EF0-EEBB-787A-EFD5B75DEAD2}"/>
                </a:ext>
              </a:extLst>
            </p:cNvPr>
            <p:cNvSpPr txBox="1">
              <a:spLocks noChangeArrowheads="1"/>
            </p:cNvSpPr>
            <p:nvPr/>
          </p:nvSpPr>
          <p:spPr bwMode="auto">
            <a:xfrm>
              <a:off x="0" y="2784"/>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      Ca(OH)</a:t>
              </a:r>
              <a:r>
                <a:rPr lang="en-GB" altLang="en-US" baseline="-25000"/>
                <a:t>2</a:t>
              </a:r>
              <a:r>
                <a:rPr lang="en-GB" altLang="en-US"/>
                <a:t>            +        CO</a:t>
              </a:r>
              <a:r>
                <a:rPr lang="en-GB" altLang="en-US" baseline="-25000"/>
                <a:t>2</a:t>
              </a:r>
              <a:r>
                <a:rPr lang="en-GB" altLang="en-US"/>
                <a:t>                           CaCO</a:t>
              </a:r>
              <a:r>
                <a:rPr lang="en-GB" altLang="en-US" baseline="-25000"/>
                <a:t>3</a:t>
              </a:r>
              <a:endParaRPr lang="en-GB" altLang="en-US"/>
            </a:p>
          </p:txBody>
        </p:sp>
        <p:sp>
          <p:nvSpPr>
            <p:cNvPr id="7192" name="Line 24">
              <a:extLst>
                <a:ext uri="{FF2B5EF4-FFF2-40B4-BE49-F238E27FC236}">
                  <a16:creationId xmlns:a16="http://schemas.microsoft.com/office/drawing/2014/main" id="{1D35FA1A-04D1-9AA3-30F6-E3E973114875}"/>
                </a:ext>
              </a:extLst>
            </p:cNvPr>
            <p:cNvSpPr>
              <a:spLocks noChangeShapeType="1"/>
            </p:cNvSpPr>
            <p:nvPr/>
          </p:nvSpPr>
          <p:spPr bwMode="auto">
            <a:xfrm>
              <a:off x="2736" y="2928"/>
              <a:ext cx="96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01" name="Group 33">
            <a:extLst>
              <a:ext uri="{FF2B5EF4-FFF2-40B4-BE49-F238E27FC236}">
                <a16:creationId xmlns:a16="http://schemas.microsoft.com/office/drawing/2014/main" id="{FBBF5463-0EE4-06B7-D70E-313488A5981B}"/>
              </a:ext>
            </a:extLst>
          </p:cNvPr>
          <p:cNvGrpSpPr>
            <a:grpSpLocks/>
          </p:cNvGrpSpPr>
          <p:nvPr/>
        </p:nvGrpSpPr>
        <p:grpSpPr bwMode="auto">
          <a:xfrm>
            <a:off x="228600" y="5257800"/>
            <a:ext cx="8915400" cy="366713"/>
            <a:chOff x="144" y="3312"/>
            <a:chExt cx="5616" cy="231"/>
          </a:xfrm>
        </p:grpSpPr>
        <p:sp>
          <p:nvSpPr>
            <p:cNvPr id="7183" name="Text Box 15">
              <a:extLst>
                <a:ext uri="{FF2B5EF4-FFF2-40B4-BE49-F238E27FC236}">
                  <a16:creationId xmlns:a16="http://schemas.microsoft.com/office/drawing/2014/main" id="{924F482B-5F1B-4E40-7460-8BCA47FD781E}"/>
                </a:ext>
              </a:extLst>
            </p:cNvPr>
            <p:cNvSpPr txBox="1">
              <a:spLocks noChangeArrowheads="1"/>
            </p:cNvSpPr>
            <p:nvPr/>
          </p:nvSpPr>
          <p:spPr bwMode="auto">
            <a:xfrm>
              <a:off x="144" y="3312"/>
              <a:ext cx="56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t>Calcium Carbonate +Water + Carbon Dioxide             Calcium Hydrogen Carbonate</a:t>
              </a:r>
            </a:p>
          </p:txBody>
        </p:sp>
        <p:sp>
          <p:nvSpPr>
            <p:cNvPr id="7193" name="Line 25">
              <a:extLst>
                <a:ext uri="{FF2B5EF4-FFF2-40B4-BE49-F238E27FC236}">
                  <a16:creationId xmlns:a16="http://schemas.microsoft.com/office/drawing/2014/main" id="{216C433B-89BF-9B50-1340-61EC7A187030}"/>
                </a:ext>
              </a:extLst>
            </p:cNvPr>
            <p:cNvSpPr>
              <a:spLocks noChangeShapeType="1"/>
            </p:cNvSpPr>
            <p:nvPr/>
          </p:nvSpPr>
          <p:spPr bwMode="auto">
            <a:xfrm>
              <a:off x="3216" y="3408"/>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02" name="Group 34">
            <a:extLst>
              <a:ext uri="{FF2B5EF4-FFF2-40B4-BE49-F238E27FC236}">
                <a16:creationId xmlns:a16="http://schemas.microsoft.com/office/drawing/2014/main" id="{33B114A1-613E-C527-0DA5-3759B1DE02A4}"/>
              </a:ext>
            </a:extLst>
          </p:cNvPr>
          <p:cNvGrpSpPr>
            <a:grpSpLocks/>
          </p:cNvGrpSpPr>
          <p:nvPr/>
        </p:nvGrpSpPr>
        <p:grpSpPr bwMode="auto">
          <a:xfrm>
            <a:off x="304800" y="5791200"/>
            <a:ext cx="8839200" cy="457200"/>
            <a:chOff x="192" y="3744"/>
            <a:chExt cx="5568" cy="288"/>
          </a:xfrm>
        </p:grpSpPr>
        <p:sp>
          <p:nvSpPr>
            <p:cNvPr id="7184" name="Text Box 16">
              <a:extLst>
                <a:ext uri="{FF2B5EF4-FFF2-40B4-BE49-F238E27FC236}">
                  <a16:creationId xmlns:a16="http://schemas.microsoft.com/office/drawing/2014/main" id="{D2E00E02-2DE2-5543-CF55-022D2205D669}"/>
                </a:ext>
              </a:extLst>
            </p:cNvPr>
            <p:cNvSpPr txBox="1">
              <a:spLocks noChangeArrowheads="1"/>
            </p:cNvSpPr>
            <p:nvPr/>
          </p:nvSpPr>
          <p:spPr bwMode="auto">
            <a:xfrm>
              <a:off x="192" y="3744"/>
              <a:ext cx="55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CaCO</a:t>
              </a:r>
              <a:r>
                <a:rPr lang="en-GB" altLang="en-US" baseline="-25000"/>
                <a:t>3</a:t>
              </a:r>
              <a:r>
                <a:rPr lang="en-GB" altLang="en-US"/>
                <a:t>    +   H</a:t>
              </a:r>
              <a:r>
                <a:rPr lang="en-GB" altLang="en-US" baseline="-25000"/>
                <a:t>2</a:t>
              </a:r>
              <a:r>
                <a:rPr lang="en-GB" altLang="en-US"/>
                <a:t>O    + CO</a:t>
              </a:r>
              <a:r>
                <a:rPr lang="en-GB" altLang="en-US" baseline="-25000"/>
                <a:t>2</a:t>
              </a:r>
              <a:r>
                <a:rPr lang="en-GB" altLang="en-US"/>
                <a:t>                    Ca(HCO</a:t>
              </a:r>
              <a:r>
                <a:rPr lang="en-GB" altLang="en-US" baseline="-25000"/>
                <a:t>3</a:t>
              </a:r>
              <a:r>
                <a:rPr lang="en-GB" altLang="en-US"/>
                <a:t>)</a:t>
              </a:r>
              <a:r>
                <a:rPr lang="en-GB" altLang="en-US" baseline="-25000"/>
                <a:t>2</a:t>
              </a:r>
              <a:endParaRPr lang="en-GB" altLang="en-US"/>
            </a:p>
          </p:txBody>
        </p:sp>
        <p:sp>
          <p:nvSpPr>
            <p:cNvPr id="7194" name="Line 26">
              <a:extLst>
                <a:ext uri="{FF2B5EF4-FFF2-40B4-BE49-F238E27FC236}">
                  <a16:creationId xmlns:a16="http://schemas.microsoft.com/office/drawing/2014/main" id="{D7C827A5-B406-CD11-1997-240273A50962}"/>
                </a:ext>
              </a:extLst>
            </p:cNvPr>
            <p:cNvSpPr>
              <a:spLocks noChangeShapeType="1"/>
            </p:cNvSpPr>
            <p:nvPr/>
          </p:nvSpPr>
          <p:spPr bwMode="auto">
            <a:xfrm>
              <a:off x="2592" y="3888"/>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additive="base">
                                        <p:cTn id="7" dur="500" fill="hold"/>
                                        <p:tgtEl>
                                          <p:spTgt spid="7195"/>
                                        </p:tgtEl>
                                        <p:attrNameLst>
                                          <p:attrName>ppt_x</p:attrName>
                                        </p:attrNameLst>
                                      </p:cBhvr>
                                      <p:tavLst>
                                        <p:tav tm="0">
                                          <p:val>
                                            <p:strVal val="1+#ppt_w/2"/>
                                          </p:val>
                                        </p:tav>
                                        <p:tav tm="100000">
                                          <p:val>
                                            <p:strVal val="#ppt_x"/>
                                          </p:val>
                                        </p:tav>
                                      </p:tavLst>
                                    </p:anim>
                                    <p:anim calcmode="lin" valueType="num">
                                      <p:cBhvr additive="base">
                                        <p:cTn id="8" dur="500" fill="hold"/>
                                        <p:tgtEl>
                                          <p:spTgt spid="71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196"/>
                                        </p:tgtEl>
                                        <p:attrNameLst>
                                          <p:attrName>style.visibility</p:attrName>
                                        </p:attrNameLst>
                                      </p:cBhvr>
                                      <p:to>
                                        <p:strVal val="visible"/>
                                      </p:to>
                                    </p:set>
                                    <p:anim calcmode="lin" valueType="num">
                                      <p:cBhvr additive="base">
                                        <p:cTn id="13" dur="500" fill="hold"/>
                                        <p:tgtEl>
                                          <p:spTgt spid="7196"/>
                                        </p:tgtEl>
                                        <p:attrNameLst>
                                          <p:attrName>ppt_x</p:attrName>
                                        </p:attrNameLst>
                                      </p:cBhvr>
                                      <p:tavLst>
                                        <p:tav tm="0">
                                          <p:val>
                                            <p:strVal val="1+#ppt_w/2"/>
                                          </p:val>
                                        </p:tav>
                                        <p:tav tm="100000">
                                          <p:val>
                                            <p:strVal val="#ppt_x"/>
                                          </p:val>
                                        </p:tav>
                                      </p:tavLst>
                                    </p:anim>
                                    <p:anim calcmode="lin" valueType="num">
                                      <p:cBhvr additive="base">
                                        <p:cTn id="14" dur="500" fill="hold"/>
                                        <p:tgtEl>
                                          <p:spTgt spid="71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197"/>
                                        </p:tgtEl>
                                        <p:attrNameLst>
                                          <p:attrName>style.visibility</p:attrName>
                                        </p:attrNameLst>
                                      </p:cBhvr>
                                      <p:to>
                                        <p:strVal val="visible"/>
                                      </p:to>
                                    </p:set>
                                    <p:anim calcmode="lin" valueType="num">
                                      <p:cBhvr additive="base">
                                        <p:cTn id="19" dur="500" fill="hold"/>
                                        <p:tgtEl>
                                          <p:spTgt spid="7197"/>
                                        </p:tgtEl>
                                        <p:attrNameLst>
                                          <p:attrName>ppt_x</p:attrName>
                                        </p:attrNameLst>
                                      </p:cBhvr>
                                      <p:tavLst>
                                        <p:tav tm="0">
                                          <p:val>
                                            <p:strVal val="1+#ppt_w/2"/>
                                          </p:val>
                                        </p:tav>
                                        <p:tav tm="100000">
                                          <p:val>
                                            <p:strVal val="#ppt_x"/>
                                          </p:val>
                                        </p:tav>
                                      </p:tavLst>
                                    </p:anim>
                                    <p:anim calcmode="lin" valueType="num">
                                      <p:cBhvr additive="base">
                                        <p:cTn id="20" dur="500" fill="hold"/>
                                        <p:tgtEl>
                                          <p:spTgt spid="71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199"/>
                                        </p:tgtEl>
                                        <p:attrNameLst>
                                          <p:attrName>style.visibility</p:attrName>
                                        </p:attrNameLst>
                                      </p:cBhvr>
                                      <p:to>
                                        <p:strVal val="visible"/>
                                      </p:to>
                                    </p:set>
                                    <p:anim calcmode="lin" valueType="num">
                                      <p:cBhvr additive="base">
                                        <p:cTn id="25" dur="500" fill="hold"/>
                                        <p:tgtEl>
                                          <p:spTgt spid="7199"/>
                                        </p:tgtEl>
                                        <p:attrNameLst>
                                          <p:attrName>ppt_x</p:attrName>
                                        </p:attrNameLst>
                                      </p:cBhvr>
                                      <p:tavLst>
                                        <p:tav tm="0">
                                          <p:val>
                                            <p:strVal val="1+#ppt_w/2"/>
                                          </p:val>
                                        </p:tav>
                                        <p:tav tm="100000">
                                          <p:val>
                                            <p:strVal val="#ppt_x"/>
                                          </p:val>
                                        </p:tav>
                                      </p:tavLst>
                                    </p:anim>
                                    <p:anim calcmode="lin" valueType="num">
                                      <p:cBhvr additive="base">
                                        <p:cTn id="26" dur="500" fill="hold"/>
                                        <p:tgtEl>
                                          <p:spTgt spid="719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200"/>
                                        </p:tgtEl>
                                        <p:attrNameLst>
                                          <p:attrName>style.visibility</p:attrName>
                                        </p:attrNameLst>
                                      </p:cBhvr>
                                      <p:to>
                                        <p:strVal val="visible"/>
                                      </p:to>
                                    </p:set>
                                    <p:anim calcmode="lin" valueType="num">
                                      <p:cBhvr additive="base">
                                        <p:cTn id="31" dur="500" fill="hold"/>
                                        <p:tgtEl>
                                          <p:spTgt spid="7200"/>
                                        </p:tgtEl>
                                        <p:attrNameLst>
                                          <p:attrName>ppt_x</p:attrName>
                                        </p:attrNameLst>
                                      </p:cBhvr>
                                      <p:tavLst>
                                        <p:tav tm="0">
                                          <p:val>
                                            <p:strVal val="1+#ppt_w/2"/>
                                          </p:val>
                                        </p:tav>
                                        <p:tav tm="100000">
                                          <p:val>
                                            <p:strVal val="#ppt_x"/>
                                          </p:val>
                                        </p:tav>
                                      </p:tavLst>
                                    </p:anim>
                                    <p:anim calcmode="lin" valueType="num">
                                      <p:cBhvr additive="base">
                                        <p:cTn id="32" dur="500" fill="hold"/>
                                        <p:tgtEl>
                                          <p:spTgt spid="720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201"/>
                                        </p:tgtEl>
                                        <p:attrNameLst>
                                          <p:attrName>style.visibility</p:attrName>
                                        </p:attrNameLst>
                                      </p:cBhvr>
                                      <p:to>
                                        <p:strVal val="visible"/>
                                      </p:to>
                                    </p:set>
                                    <p:anim calcmode="lin" valueType="num">
                                      <p:cBhvr additive="base">
                                        <p:cTn id="37" dur="500" fill="hold"/>
                                        <p:tgtEl>
                                          <p:spTgt spid="7201"/>
                                        </p:tgtEl>
                                        <p:attrNameLst>
                                          <p:attrName>ppt_x</p:attrName>
                                        </p:attrNameLst>
                                      </p:cBhvr>
                                      <p:tavLst>
                                        <p:tav tm="0">
                                          <p:val>
                                            <p:strVal val="1+#ppt_w/2"/>
                                          </p:val>
                                        </p:tav>
                                        <p:tav tm="100000">
                                          <p:val>
                                            <p:strVal val="#ppt_x"/>
                                          </p:val>
                                        </p:tav>
                                      </p:tavLst>
                                    </p:anim>
                                    <p:anim calcmode="lin" valueType="num">
                                      <p:cBhvr additive="base">
                                        <p:cTn id="38" dur="500" fill="hold"/>
                                        <p:tgtEl>
                                          <p:spTgt spid="720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7202"/>
                                        </p:tgtEl>
                                        <p:attrNameLst>
                                          <p:attrName>style.visibility</p:attrName>
                                        </p:attrNameLst>
                                      </p:cBhvr>
                                      <p:to>
                                        <p:strVal val="visible"/>
                                      </p:to>
                                    </p:set>
                                    <p:anim calcmode="lin" valueType="num">
                                      <p:cBhvr additive="base">
                                        <p:cTn id="43" dur="500" fill="hold"/>
                                        <p:tgtEl>
                                          <p:spTgt spid="7202"/>
                                        </p:tgtEl>
                                        <p:attrNameLst>
                                          <p:attrName>ppt_x</p:attrName>
                                        </p:attrNameLst>
                                      </p:cBhvr>
                                      <p:tavLst>
                                        <p:tav tm="0">
                                          <p:val>
                                            <p:strVal val="1+#ppt_w/2"/>
                                          </p:val>
                                        </p:tav>
                                        <p:tav tm="100000">
                                          <p:val>
                                            <p:strVal val="#ppt_x"/>
                                          </p:val>
                                        </p:tav>
                                      </p:tavLst>
                                    </p:anim>
                                    <p:anim calcmode="lin" valueType="num">
                                      <p:cBhvr additive="base">
                                        <p:cTn id="44" dur="500" fill="hold"/>
                                        <p:tgtEl>
                                          <p:spTgt spid="720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7198"/>
                                        </p:tgtEl>
                                        <p:attrNameLst>
                                          <p:attrName>style.visibility</p:attrName>
                                        </p:attrNameLst>
                                      </p:cBhvr>
                                      <p:to>
                                        <p:strVal val="visible"/>
                                      </p:to>
                                    </p:set>
                                    <p:anim calcmode="lin" valueType="num">
                                      <p:cBhvr additive="base">
                                        <p:cTn id="49" dur="500" fill="hold"/>
                                        <p:tgtEl>
                                          <p:spTgt spid="7198"/>
                                        </p:tgtEl>
                                        <p:attrNameLst>
                                          <p:attrName>ppt_x</p:attrName>
                                        </p:attrNameLst>
                                      </p:cBhvr>
                                      <p:tavLst>
                                        <p:tav tm="0">
                                          <p:val>
                                            <p:strVal val="1+#ppt_w/2"/>
                                          </p:val>
                                        </p:tav>
                                        <p:tav tm="100000">
                                          <p:val>
                                            <p:strVal val="#ppt_x"/>
                                          </p:val>
                                        </p:tav>
                                      </p:tavLst>
                                    </p:anim>
                                    <p:anim calcmode="lin" valueType="num">
                                      <p:cBhvr additive="base">
                                        <p:cTn id="50" dur="500" fill="hold"/>
                                        <p:tgtEl>
                                          <p:spTgt spid="7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FEDCC2DD-BFFD-3387-AAFB-2A35E1FDAFD4}"/>
              </a:ext>
            </a:extLst>
          </p:cNvPr>
          <p:cNvSpPr txBox="1">
            <a:spLocks noChangeArrowheads="1"/>
          </p:cNvSpPr>
          <p:nvPr/>
        </p:nvSpPr>
        <p:spPr bwMode="auto">
          <a:xfrm>
            <a:off x="2590800" y="2286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u="sng">
                <a:effectLst>
                  <a:outerShdw blurRad="38100" dist="38100" dir="2700000" algn="tl">
                    <a:srgbClr val="FFFFFF"/>
                  </a:outerShdw>
                </a:effectLst>
              </a:rPr>
              <a:t>Cement</a:t>
            </a:r>
            <a:endParaRPr lang="en-GB" altLang="en-US" sz="3200"/>
          </a:p>
        </p:txBody>
      </p:sp>
      <p:sp>
        <p:nvSpPr>
          <p:cNvPr id="8195" name="Text Box 3">
            <a:extLst>
              <a:ext uri="{FF2B5EF4-FFF2-40B4-BE49-F238E27FC236}">
                <a16:creationId xmlns:a16="http://schemas.microsoft.com/office/drawing/2014/main" id="{4DC50BFE-085B-8E8A-50FC-A93229CA55EC}"/>
              </a:ext>
            </a:extLst>
          </p:cNvPr>
          <p:cNvSpPr txBox="1">
            <a:spLocks noChangeArrowheads="1"/>
          </p:cNvSpPr>
          <p:nvPr/>
        </p:nvSpPr>
        <p:spPr bwMode="auto">
          <a:xfrm>
            <a:off x="457200" y="1219200"/>
            <a:ext cx="3048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Cement is produced by heating powdered limestone and clay, in a Rotary Kiln</a:t>
            </a:r>
          </a:p>
        </p:txBody>
      </p:sp>
      <p:sp>
        <p:nvSpPr>
          <p:cNvPr id="8196" name="Text Box 4">
            <a:extLst>
              <a:ext uri="{FF2B5EF4-FFF2-40B4-BE49-F238E27FC236}">
                <a16:creationId xmlns:a16="http://schemas.microsoft.com/office/drawing/2014/main" id="{E9453211-C146-3529-D01B-1E611891695C}"/>
              </a:ext>
            </a:extLst>
          </p:cNvPr>
          <p:cNvSpPr txBox="1">
            <a:spLocks noChangeArrowheads="1"/>
          </p:cNvSpPr>
          <p:nvPr/>
        </p:nvSpPr>
        <p:spPr bwMode="auto">
          <a:xfrm>
            <a:off x="457200" y="2971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u="sng">
                <a:effectLst>
                  <a:outerShdw blurRad="38100" dist="38100" dir="2700000" algn="tl">
                    <a:srgbClr val="FFFFFF"/>
                  </a:outerShdw>
                </a:effectLst>
              </a:rPr>
              <a:t>Concrete</a:t>
            </a:r>
            <a:endParaRPr lang="en-GB" altLang="en-US"/>
          </a:p>
        </p:txBody>
      </p:sp>
      <p:sp>
        <p:nvSpPr>
          <p:cNvPr id="8197" name="Text Box 5">
            <a:extLst>
              <a:ext uri="{FF2B5EF4-FFF2-40B4-BE49-F238E27FC236}">
                <a16:creationId xmlns:a16="http://schemas.microsoft.com/office/drawing/2014/main" id="{DF76C590-2BEC-A4BF-D05C-6A965AC7BDDC}"/>
              </a:ext>
            </a:extLst>
          </p:cNvPr>
          <p:cNvSpPr txBox="1">
            <a:spLocks noChangeArrowheads="1"/>
          </p:cNvSpPr>
          <p:nvPr/>
        </p:nvSpPr>
        <p:spPr bwMode="auto">
          <a:xfrm>
            <a:off x="381000" y="3581400"/>
            <a:ext cx="3124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This is made by mixing together: Cement, Sand, Rock chippings and water. The mixture sets quickly, then hardens slowly producing rock-like concrete.</a:t>
            </a:r>
          </a:p>
        </p:txBody>
      </p:sp>
      <p:pic>
        <p:nvPicPr>
          <p:cNvPr id="8198" name="Picture 6">
            <a:extLst>
              <a:ext uri="{FF2B5EF4-FFF2-40B4-BE49-F238E27FC236}">
                <a16:creationId xmlns:a16="http://schemas.microsoft.com/office/drawing/2014/main" id="{77ED1EB5-A794-91CE-0391-24EC6874C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14400"/>
            <a:ext cx="312420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a:extLst>
              <a:ext uri="{FF2B5EF4-FFF2-40B4-BE49-F238E27FC236}">
                <a16:creationId xmlns:a16="http://schemas.microsoft.com/office/drawing/2014/main" id="{68037373-0266-CAF6-FB53-7DE05CA2F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2743200"/>
            <a:ext cx="2957512"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a:extLst>
              <a:ext uri="{FF2B5EF4-FFF2-40B4-BE49-F238E27FC236}">
                <a16:creationId xmlns:a16="http://schemas.microsoft.com/office/drawing/2014/main" id="{4189E5A7-9C5E-591A-E358-51FD4CC82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495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2AE7E45A-84D0-2D99-E0ED-74BE36987AE4}"/>
              </a:ext>
            </a:extLst>
          </p:cNvPr>
          <p:cNvSpPr txBox="1">
            <a:spLocks noChangeArrowheads="1"/>
          </p:cNvSpPr>
          <p:nvPr/>
        </p:nvSpPr>
        <p:spPr bwMode="auto">
          <a:xfrm>
            <a:off x="3124200" y="3810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u="sng">
                <a:effectLst>
                  <a:outerShdw blurRad="38100" dist="38100" dir="2700000" algn="tl">
                    <a:srgbClr val="FFFFFF"/>
                  </a:outerShdw>
                </a:effectLst>
              </a:rPr>
              <a:t>Glass</a:t>
            </a:r>
          </a:p>
        </p:txBody>
      </p:sp>
      <p:sp>
        <p:nvSpPr>
          <p:cNvPr id="9219" name="Text Box 3">
            <a:extLst>
              <a:ext uri="{FF2B5EF4-FFF2-40B4-BE49-F238E27FC236}">
                <a16:creationId xmlns:a16="http://schemas.microsoft.com/office/drawing/2014/main" id="{AB49EB86-BC9E-7844-2A01-B76097753554}"/>
              </a:ext>
            </a:extLst>
          </p:cNvPr>
          <p:cNvSpPr txBox="1">
            <a:spLocks noChangeArrowheads="1"/>
          </p:cNvSpPr>
          <p:nvPr/>
        </p:nvSpPr>
        <p:spPr bwMode="auto">
          <a:xfrm>
            <a:off x="685800" y="1295400"/>
            <a:ext cx="784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There are many different types of glass, each with its own properties and uses, but essentially, Glass is made by heating together a mixture of:</a:t>
            </a:r>
          </a:p>
        </p:txBody>
      </p:sp>
      <p:sp>
        <p:nvSpPr>
          <p:cNvPr id="9220" name="Text Box 4">
            <a:extLst>
              <a:ext uri="{FF2B5EF4-FFF2-40B4-BE49-F238E27FC236}">
                <a16:creationId xmlns:a16="http://schemas.microsoft.com/office/drawing/2014/main" id="{5551684E-45C6-4433-84C9-D93CEF0559AA}"/>
              </a:ext>
            </a:extLst>
          </p:cNvPr>
          <p:cNvSpPr txBox="1">
            <a:spLocks noChangeArrowheads="1"/>
          </p:cNvSpPr>
          <p:nvPr/>
        </p:nvSpPr>
        <p:spPr bwMode="auto">
          <a:xfrm>
            <a:off x="609600" y="3124200"/>
            <a:ext cx="236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Powdered Limestone</a:t>
            </a:r>
            <a:endParaRPr lang="en-GB" altLang="en-US"/>
          </a:p>
        </p:txBody>
      </p:sp>
      <p:sp>
        <p:nvSpPr>
          <p:cNvPr id="9221" name="Text Box 5">
            <a:extLst>
              <a:ext uri="{FF2B5EF4-FFF2-40B4-BE49-F238E27FC236}">
                <a16:creationId xmlns:a16="http://schemas.microsoft.com/office/drawing/2014/main" id="{E8A55898-7FFE-CFC3-250E-7F6B445CD750}"/>
              </a:ext>
            </a:extLst>
          </p:cNvPr>
          <p:cNvSpPr txBox="1">
            <a:spLocks noChangeArrowheads="1"/>
          </p:cNvSpPr>
          <p:nvPr/>
        </p:nvSpPr>
        <p:spPr bwMode="auto">
          <a:xfrm>
            <a:off x="533400" y="4191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Sand</a:t>
            </a:r>
            <a:endParaRPr lang="en-GB" altLang="en-US"/>
          </a:p>
        </p:txBody>
      </p:sp>
      <p:sp>
        <p:nvSpPr>
          <p:cNvPr id="9222" name="Text Box 6">
            <a:extLst>
              <a:ext uri="{FF2B5EF4-FFF2-40B4-BE49-F238E27FC236}">
                <a16:creationId xmlns:a16="http://schemas.microsoft.com/office/drawing/2014/main" id="{F9BD37F8-D1EA-E6F6-2366-AF63BFE506CE}"/>
              </a:ext>
            </a:extLst>
          </p:cNvPr>
          <p:cNvSpPr txBox="1">
            <a:spLocks noChangeArrowheads="1"/>
          </p:cNvSpPr>
          <p:nvPr/>
        </p:nvSpPr>
        <p:spPr bwMode="auto">
          <a:xfrm>
            <a:off x="533400" y="5105400"/>
            <a:ext cx="2286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Soda</a:t>
            </a:r>
            <a:endParaRPr lang="en-GB" altLang="en-US"/>
          </a:p>
          <a:p>
            <a:pPr>
              <a:spcBef>
                <a:spcPct val="50000"/>
              </a:spcBef>
            </a:pPr>
            <a:r>
              <a:rPr lang="en-GB" altLang="en-US"/>
              <a:t>(Sodium Carbonate.) Bath Salts</a:t>
            </a:r>
          </a:p>
        </p:txBody>
      </p:sp>
      <p:pic>
        <p:nvPicPr>
          <p:cNvPr id="9223" name="Picture 7">
            <a:extLst>
              <a:ext uri="{FF2B5EF4-FFF2-40B4-BE49-F238E27FC236}">
                <a16:creationId xmlns:a16="http://schemas.microsoft.com/office/drawing/2014/main" id="{007BE0E9-934D-1784-43EF-A5200252E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0"/>
            <a:ext cx="1752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a:extLst>
              <a:ext uri="{FF2B5EF4-FFF2-40B4-BE49-F238E27FC236}">
                <a16:creationId xmlns:a16="http://schemas.microsoft.com/office/drawing/2014/main" id="{A90E223D-C17D-8726-39DC-4167F3368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105400"/>
            <a:ext cx="2157413"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a:extLst>
              <a:ext uri="{FF2B5EF4-FFF2-40B4-BE49-F238E27FC236}">
                <a16:creationId xmlns:a16="http://schemas.microsoft.com/office/drawing/2014/main" id="{B8C10283-F79F-07AC-FE6D-970299EF0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6670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a:extLst>
              <a:ext uri="{FF2B5EF4-FFF2-40B4-BE49-F238E27FC236}">
                <a16:creationId xmlns:a16="http://schemas.microsoft.com/office/drawing/2014/main" id="{F625ADFA-B613-5E8D-315C-D84BFE685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774950"/>
            <a:ext cx="4419600" cy="3308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dissolve">
                                      <p:cBhvr>
                                        <p:cTn id="12" dur="500"/>
                                        <p:tgtEl>
                                          <p:spTgt spid="92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225"/>
                                        </p:tgtEl>
                                        <p:attrNameLst>
                                          <p:attrName>style.visibility</p:attrName>
                                        </p:attrNameLst>
                                      </p:cBhvr>
                                      <p:to>
                                        <p:strVal val="visible"/>
                                      </p:to>
                                    </p:set>
                                    <p:animEffect transition="in" filter="dissolve">
                                      <p:cBhvr>
                                        <p:cTn id="17" dur="500"/>
                                        <p:tgtEl>
                                          <p:spTgt spid="92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221">
                                            <p:txEl>
                                              <p:pRg st="0" end="0"/>
                                            </p:txEl>
                                          </p:spTgt>
                                        </p:tgtEl>
                                        <p:attrNameLst>
                                          <p:attrName>style.visibility</p:attrName>
                                        </p:attrNameLst>
                                      </p:cBhvr>
                                      <p:to>
                                        <p:strVal val="visible"/>
                                      </p:to>
                                    </p:set>
                                    <p:animEffect transition="in" filter="dissolve">
                                      <p:cBhvr>
                                        <p:cTn id="22" dur="500"/>
                                        <p:tgtEl>
                                          <p:spTgt spid="922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animEffect transition="in" filter="dissolve">
                                      <p:cBhvr>
                                        <p:cTn id="27" dur="500"/>
                                        <p:tgtEl>
                                          <p:spTgt spid="92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222">
                                            <p:txEl>
                                              <p:pRg st="0" end="0"/>
                                            </p:txEl>
                                          </p:spTgt>
                                        </p:tgtEl>
                                        <p:attrNameLst>
                                          <p:attrName>style.visibility</p:attrName>
                                        </p:attrNameLst>
                                      </p:cBhvr>
                                      <p:to>
                                        <p:strVal val="visible"/>
                                      </p:to>
                                    </p:set>
                                    <p:animEffect transition="in" filter="dissolve">
                                      <p:cBhvr>
                                        <p:cTn id="32" dur="500"/>
                                        <p:tgtEl>
                                          <p:spTgt spid="922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9222">
                                            <p:txEl>
                                              <p:pRg st="1" end="1"/>
                                            </p:txEl>
                                          </p:spTgt>
                                        </p:tgtEl>
                                        <p:attrNameLst>
                                          <p:attrName>style.visibility</p:attrName>
                                        </p:attrNameLst>
                                      </p:cBhvr>
                                      <p:to>
                                        <p:strVal val="visible"/>
                                      </p:to>
                                    </p:set>
                                    <p:animEffect transition="in" filter="dissolve">
                                      <p:cBhvr>
                                        <p:cTn id="37" dur="500"/>
                                        <p:tgtEl>
                                          <p:spTgt spid="9222">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9224"/>
                                        </p:tgtEl>
                                        <p:attrNameLst>
                                          <p:attrName>style.visibility</p:attrName>
                                        </p:attrNameLst>
                                      </p:cBhvr>
                                      <p:to>
                                        <p:strVal val="visible"/>
                                      </p:to>
                                    </p:set>
                                    <p:animEffect transition="in" filter="dissolve">
                                      <p:cBhvr>
                                        <p:cTn id="42" dur="500"/>
                                        <p:tgtEl>
                                          <p:spTgt spid="92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9226"/>
                                        </p:tgtEl>
                                        <p:attrNameLst>
                                          <p:attrName>style.visibility</p:attrName>
                                        </p:attrNameLst>
                                      </p:cBhvr>
                                      <p:to>
                                        <p:strVal val="visible"/>
                                      </p:to>
                                    </p:set>
                                    <p:animEffect transition="in" filter="dissolve">
                                      <p:cBhvr>
                                        <p:cTn id="47"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build="p" autoUpdateAnimBg="0"/>
      <p:bldP spid="9221" grpId="0" build="p" autoUpdateAnimBg="0"/>
      <p:bldP spid="9222"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2875</Words>
  <Application>Microsoft Office PowerPoint</Application>
  <PresentationFormat>On-screen Show (4:3)</PresentationFormat>
  <Paragraphs>373</Paragraphs>
  <Slides>53</Slides>
  <Notes>53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0" baseType="lpstr">
      <vt:lpstr>Times New Roman</vt:lpstr>
      <vt:lpstr>Arial</vt:lpstr>
      <vt:lpstr>Symbol</vt:lpstr>
      <vt:lpstr>Arial Unicode MS</vt:lpstr>
      <vt:lpstr>Default Design</vt:lpstr>
      <vt:lpstr>Bitmap Image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materials limestone crude oil</dc:title>
  <dc:creator>D &amp; S Roberts &amp; Family</dc:creator>
  <cp:lastModifiedBy>Nayan GRIFFITHS</cp:lastModifiedBy>
  <cp:revision>21</cp:revision>
  <dcterms:created xsi:type="dcterms:W3CDTF">2004-02-07T15:38:22Z</dcterms:created>
  <dcterms:modified xsi:type="dcterms:W3CDTF">2023-05-23T21:23:21Z</dcterms:modified>
</cp:coreProperties>
</file>